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6"/>
  </p:notesMasterIdLst>
  <p:sldIdLst>
    <p:sldId id="300" r:id="rId3"/>
    <p:sldId id="323" r:id="rId4"/>
    <p:sldId id="302" r:id="rId5"/>
    <p:sldId id="259" r:id="rId6"/>
    <p:sldId id="354" r:id="rId7"/>
    <p:sldId id="324" r:id="rId8"/>
    <p:sldId id="325" r:id="rId9"/>
    <p:sldId id="303" r:id="rId10"/>
    <p:sldId id="326" r:id="rId11"/>
    <p:sldId id="344" r:id="rId12"/>
    <p:sldId id="345" r:id="rId13"/>
    <p:sldId id="327" r:id="rId14"/>
    <p:sldId id="304" r:id="rId15"/>
    <p:sldId id="346" r:id="rId16"/>
    <p:sldId id="348" r:id="rId17"/>
    <p:sldId id="357" r:id="rId18"/>
    <p:sldId id="320" r:id="rId19"/>
    <p:sldId id="322" r:id="rId20"/>
    <p:sldId id="321" r:id="rId21"/>
    <p:sldId id="317" r:id="rId22"/>
    <p:sldId id="316" r:id="rId23"/>
    <p:sldId id="335" r:id="rId24"/>
    <p:sldId id="329" r:id="rId25"/>
    <p:sldId id="330" r:id="rId26"/>
    <p:sldId id="331" r:id="rId27"/>
    <p:sldId id="332" r:id="rId28"/>
    <p:sldId id="333" r:id="rId29"/>
    <p:sldId id="353" r:id="rId30"/>
    <p:sldId id="337" r:id="rId31"/>
    <p:sldId id="352" r:id="rId32"/>
    <p:sldId id="336" r:id="rId33"/>
    <p:sldId id="338" r:id="rId34"/>
    <p:sldId id="339" r:id="rId35"/>
    <p:sldId id="341" r:id="rId36"/>
    <p:sldId id="355" r:id="rId37"/>
    <p:sldId id="319" r:id="rId38"/>
    <p:sldId id="342" r:id="rId39"/>
    <p:sldId id="343" r:id="rId40"/>
    <p:sldId id="349" r:id="rId41"/>
    <p:sldId id="350"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F0417-8D9D-468D-96AC-7E7E91D1A698}" v="1" dt="2018-05-08T19:59:1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8" autoAdjust="0"/>
    <p:restoredTop sz="78496" autoAdjust="0"/>
  </p:normalViewPr>
  <p:slideViewPr>
    <p:cSldViewPr snapToGrid="0">
      <p:cViewPr varScale="1">
        <p:scale>
          <a:sx n="195" d="100"/>
          <a:sy n="195" d="100"/>
        </p:scale>
        <p:origin x="2280" y="14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6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8899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69186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317834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324141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124366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3315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primary audience are the business and technology decision makers. From the</a:t>
            </a:r>
          </a:p>
          <a:p>
            <a:r>
              <a:rPr lang="en-US" sz="1200" kern="1200" dirty="0">
                <a:solidFill>
                  <a:schemeClr val="tx1"/>
                </a:solidFill>
                <a:latin typeface="+mn-lt"/>
                <a:ea typeface="+mn-ea"/>
                <a:cs typeface="+mn-cs"/>
              </a:rPr>
              <a:t>case study scenario, this would include the CIO, VP of Development and IT</a:t>
            </a:r>
          </a:p>
          <a:p>
            <a:r>
              <a:rPr lang="en-US" sz="1200" kern="1200" dirty="0">
                <a:solidFill>
                  <a:schemeClr val="tx1"/>
                </a:solidFill>
                <a:latin typeface="+mn-lt"/>
                <a:ea typeface="+mn-ea"/>
                <a:cs typeface="+mn-cs"/>
              </a:rPr>
              <a:t>Operations and the Global Service Management Lead. Working at each level for</a:t>
            </a:r>
          </a:p>
          <a:p>
            <a:r>
              <a:rPr lang="en-US" sz="1200" kern="1200" dirty="0">
                <a:solidFill>
                  <a:schemeClr val="tx1"/>
                </a:solidFill>
                <a:latin typeface="+mn-lt"/>
                <a:ea typeface="+mn-ea"/>
                <a:cs typeface="+mn-cs"/>
              </a:rPr>
              <a:t>sponsorship and buy in will be important to the success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t>
            </a:r>
            <a:r>
              <a:rPr lang="en-US" sz="1200" b="1" kern="1200" dirty="0">
                <a:solidFill>
                  <a:schemeClr val="tx1"/>
                </a:solidFill>
                <a:latin typeface="+mn-lt"/>
                <a:ea typeface="+mn-ea"/>
                <a:cs typeface="+mn-cs"/>
              </a:rPr>
              <a:t>**Azure Resource Manager**</a:t>
            </a:r>
            <a:r>
              <a:rPr lang="en-US" sz="1200" b="0" kern="1200" dirty="0">
                <a:solidFill>
                  <a:schemeClr val="tx1"/>
                </a:solidFill>
                <a:latin typeface="+mn-lt"/>
                <a:ea typeface="+mn-ea"/>
                <a:cs typeface="+mn-cs"/>
              </a:rPr>
              <a:t> is the management interface that is used to</a:t>
            </a:r>
          </a:p>
          <a:p>
            <a:r>
              <a:rPr lang="en-US" sz="1200" b="0" kern="1200" dirty="0">
                <a:solidFill>
                  <a:schemeClr val="tx1"/>
                </a:solidFill>
                <a:latin typeface="+mn-lt"/>
                <a:ea typeface="+mn-ea"/>
                <a:cs typeface="+mn-cs"/>
              </a:rPr>
              <a:t>       deploy and manage applications. In the case of Contoso, they have moved to a</a:t>
            </a:r>
          </a:p>
          <a:p>
            <a:r>
              <a:rPr lang="en-US" sz="1200" b="0" kern="1200" dirty="0">
                <a:solidFill>
                  <a:schemeClr val="tx1"/>
                </a:solidFill>
                <a:latin typeface="+mn-lt"/>
                <a:ea typeface="+mn-ea"/>
                <a:cs typeface="+mn-cs"/>
              </a:rPr>
              <a:t>       DevOps model for the deployment and management of their Infrastructure.</a:t>
            </a:r>
          </a:p>
          <a:p>
            <a:r>
              <a:rPr lang="en-US" sz="1200" b="0" kern="1200" dirty="0">
                <a:solidFill>
                  <a:schemeClr val="tx1"/>
                </a:solidFill>
                <a:latin typeface="+mn-lt"/>
                <a:ea typeface="+mn-ea"/>
                <a:cs typeface="+mn-cs"/>
              </a:rPr>
              <a:t>       Using ARM Templates along with a Source Control solution, provides the</a:t>
            </a:r>
          </a:p>
          <a:p>
            <a:r>
              <a:rPr lang="en-US" sz="1200" b="0" kern="1200" dirty="0">
                <a:solidFill>
                  <a:schemeClr val="tx1"/>
                </a:solidFill>
                <a:latin typeface="+mn-lt"/>
                <a:ea typeface="+mn-ea"/>
                <a:cs typeface="+mn-cs"/>
              </a:rPr>
              <a:t>       ability to automate and deploy their VMs in a repeatable manner without</a:t>
            </a:r>
          </a:p>
          <a:p>
            <a:r>
              <a:rPr lang="en-US" sz="1200" b="0" kern="1200" dirty="0">
                <a:solidFill>
                  <a:schemeClr val="tx1"/>
                </a:solidFill>
                <a:latin typeface="+mn-lt"/>
                <a:ea typeface="+mn-ea"/>
                <a:cs typeface="+mn-cs"/>
              </a:rPr>
              <a:t>       human interaction. Once the template has been tested and deployed to</a:t>
            </a:r>
          </a:p>
          <a:p>
            <a:r>
              <a:rPr lang="en-US" sz="1200" b="0" kern="1200" dirty="0">
                <a:solidFill>
                  <a:schemeClr val="tx1"/>
                </a:solidFill>
                <a:latin typeface="+mn-lt"/>
                <a:ea typeface="+mn-ea"/>
                <a:cs typeface="+mn-cs"/>
              </a:rPr>
              <a:t>       Azure, it will be checked into source control. All subsequent updates to</a:t>
            </a:r>
          </a:p>
          <a:p>
            <a:r>
              <a:rPr lang="en-US" sz="1200" b="0" kern="1200" dirty="0">
                <a:solidFill>
                  <a:schemeClr val="tx1"/>
                </a:solidFill>
                <a:latin typeface="+mn-lt"/>
                <a:ea typeface="+mn-ea"/>
                <a:cs typeface="+mn-cs"/>
              </a:rPr>
              <a:t>       the systems will be made by checking the template out of source control,</a:t>
            </a:r>
          </a:p>
          <a:p>
            <a:r>
              <a:rPr lang="en-US" sz="1200" b="0" kern="1200" dirty="0">
                <a:solidFill>
                  <a:schemeClr val="tx1"/>
                </a:solidFill>
                <a:latin typeface="+mn-lt"/>
                <a:ea typeface="+mn-ea"/>
                <a:cs typeface="+mn-cs"/>
              </a:rPr>
              <a:t>       making changes, testing them thoroughly, then deploying the updated</a:t>
            </a:r>
          </a:p>
          <a:p>
            <a:r>
              <a:rPr lang="en-IE" sz="1200" b="0" kern="1200" dirty="0">
                <a:solidFill>
                  <a:schemeClr val="tx1"/>
                </a:solidFill>
                <a:latin typeface="+mn-lt"/>
                <a:ea typeface="+mn-ea"/>
                <a:cs typeface="+mn-cs"/>
              </a:rPr>
              <a:t>       template via automation.</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Security Center**</a:t>
            </a:r>
            <a:r>
              <a:rPr lang="en-US" sz="1200" b="0" kern="1200" dirty="0">
                <a:solidFill>
                  <a:schemeClr val="tx1"/>
                </a:solidFill>
                <a:latin typeface="+mn-lt"/>
                <a:ea typeface="+mn-ea"/>
                <a:cs typeface="+mn-cs"/>
              </a:rPr>
              <a:t>: Azure Security Center provides a unified view</a:t>
            </a:r>
          </a:p>
          <a:p>
            <a:r>
              <a:rPr lang="en-US" sz="1200" b="0" kern="1200" dirty="0">
                <a:solidFill>
                  <a:schemeClr val="tx1"/>
                </a:solidFill>
                <a:latin typeface="+mn-lt"/>
                <a:ea typeface="+mn-ea"/>
                <a:cs typeface="+mn-cs"/>
              </a:rPr>
              <a:t>       into the security posture of your hybrid cloud workloads, enabling you</a:t>
            </a:r>
          </a:p>
          <a:p>
            <a:r>
              <a:rPr lang="en-US" sz="1200" b="0" kern="1200" dirty="0">
                <a:solidFill>
                  <a:schemeClr val="tx1"/>
                </a:solidFill>
                <a:latin typeface="+mn-lt"/>
                <a:ea typeface="+mn-ea"/>
                <a:cs typeface="+mn-cs"/>
              </a:rPr>
              <a:t>       discover and assess the security of your workloads and to identify and</a:t>
            </a:r>
          </a:p>
          <a:p>
            <a:r>
              <a:rPr lang="en-IE" sz="1200" b="0" kern="1200" dirty="0">
                <a:solidFill>
                  <a:schemeClr val="tx1"/>
                </a:solidFill>
                <a:latin typeface="+mn-lt"/>
                <a:ea typeface="+mn-ea"/>
                <a:cs typeface="+mn-cs"/>
              </a:rPr>
              <a:t>       mitigate risk.</a:t>
            </a:r>
          </a:p>
          <a:p>
            <a:r>
              <a:rPr lang="en-IE" sz="1200" b="0" kern="1200" dirty="0">
                <a:solidFill>
                  <a:schemeClr val="tx1"/>
                </a:solidFill>
                <a:latin typeface="+mn-lt"/>
                <a:ea typeface="+mn-ea"/>
                <a:cs typeface="+mn-cs"/>
              </a:rPr>
              <a:t>    -  </a:t>
            </a:r>
            <a:r>
              <a:rPr lang="en-IE" sz="1200" b="1" kern="1200" dirty="0">
                <a:solidFill>
                  <a:schemeClr val="tx1"/>
                </a:solidFill>
                <a:latin typeface="+mn-lt"/>
                <a:ea typeface="+mn-ea"/>
                <a:cs typeface="+mn-cs"/>
              </a:rPr>
              <a:t>**Azure Monitor:**</a:t>
            </a:r>
            <a:r>
              <a:rPr lang="en-IE" sz="1200" b="0" kern="1200" dirty="0">
                <a:solidFill>
                  <a:schemeClr val="tx1"/>
                </a:solidFill>
                <a:latin typeface="+mn-lt"/>
                <a:ea typeface="+mn-ea"/>
                <a:cs typeface="+mn-cs"/>
              </a:rPr>
              <a:t> Azure Monitor provides base-level infrastructure</a:t>
            </a:r>
          </a:p>
          <a:p>
            <a:r>
              <a:rPr lang="en-US" sz="1200" b="0" kern="1200" dirty="0">
                <a:solidFill>
                  <a:schemeClr val="tx1"/>
                </a:solidFill>
                <a:latin typeface="+mn-lt"/>
                <a:ea typeface="+mn-ea"/>
                <a:cs typeface="+mn-cs"/>
              </a:rPr>
              <a:t>       metrics and logs for most services in Microsoft Azure. Azure services</a:t>
            </a:r>
          </a:p>
          <a:p>
            <a:r>
              <a:rPr lang="en-US" sz="1200" b="0" kern="1200" dirty="0">
                <a:solidFill>
                  <a:schemeClr val="tx1"/>
                </a:solidFill>
                <a:latin typeface="+mn-lt"/>
                <a:ea typeface="+mn-ea"/>
                <a:cs typeface="+mn-cs"/>
              </a:rPr>
              <a:t>       that do not yet put their data into Azure Monitor will put it there in</a:t>
            </a:r>
          </a:p>
          <a:p>
            <a:r>
              <a:rPr lang="en-IE" sz="1200" b="0" kern="1200" dirty="0">
                <a:solidFill>
                  <a:schemeClr val="tx1"/>
                </a:solidFill>
                <a:latin typeface="+mn-lt"/>
                <a:ea typeface="+mn-ea"/>
                <a:cs typeface="+mn-cs"/>
              </a:rPr>
              <a:t>       the future.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**Log Analytics**</a:t>
            </a:r>
            <a:r>
              <a:rPr lang="en-US" sz="1200" b="0" kern="1200" dirty="0">
                <a:solidFill>
                  <a:schemeClr val="tx1"/>
                </a:solidFill>
                <a:latin typeface="+mn-lt"/>
                <a:ea typeface="+mn-ea"/>
                <a:cs typeface="+mn-cs"/>
              </a:rPr>
              <a:t> provides centralized log ingestion and in-depth</a:t>
            </a:r>
          </a:p>
          <a:p>
            <a:r>
              <a:rPr lang="en-US" sz="1200" b="0" kern="1200" dirty="0">
                <a:solidFill>
                  <a:schemeClr val="tx1"/>
                </a:solidFill>
                <a:latin typeface="+mn-lt"/>
                <a:ea typeface="+mn-ea"/>
                <a:cs typeface="+mn-cs"/>
              </a:rPr>
              <a:t>       analytics. A variety of 'solution packs' within Log Analytics will be</a:t>
            </a:r>
          </a:p>
          <a:p>
            <a:r>
              <a:rPr lang="en-US" sz="1200" b="0" kern="1200" dirty="0">
                <a:solidFill>
                  <a:schemeClr val="tx1"/>
                </a:solidFill>
                <a:latin typeface="+mn-lt"/>
                <a:ea typeface="+mn-ea"/>
                <a:cs typeface="+mn-cs"/>
              </a:rPr>
              <a:t>       used, for update management, change tracking and understanding</a:t>
            </a:r>
          </a:p>
          <a:p>
            <a:r>
              <a:rPr lang="en-US" sz="1200" b="0" kern="1200" dirty="0">
                <a:solidFill>
                  <a:schemeClr val="tx1"/>
                </a:solidFill>
                <a:latin typeface="+mn-lt"/>
                <a:ea typeface="+mn-ea"/>
                <a:cs typeface="+mn-cs"/>
              </a:rPr>
              <a:t>       application dependencies. Azure Security Center also uses Log Analytics</a:t>
            </a:r>
          </a:p>
          <a:p>
            <a:r>
              <a:rPr lang="en-IE" sz="1200" b="0" kern="1200" dirty="0">
                <a:solidFill>
                  <a:schemeClr val="tx1"/>
                </a:solidFill>
                <a:latin typeface="+mn-lt"/>
                <a:ea typeface="+mn-ea"/>
                <a:cs typeface="+mn-cs"/>
              </a:rPr>
              <a:t>       as its underlying engine.</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**Application Insights:**</a:t>
            </a:r>
            <a:r>
              <a:rPr lang="en-US" sz="1200" b="0" kern="1200" dirty="0">
                <a:solidFill>
                  <a:schemeClr val="tx1"/>
                </a:solidFill>
                <a:latin typeface="+mn-lt"/>
                <a:ea typeface="+mn-ea"/>
                <a:cs typeface="+mn-cs"/>
              </a:rPr>
              <a:t> Application Insights is an extensible APM</a:t>
            </a:r>
          </a:p>
          <a:p>
            <a:r>
              <a:rPr lang="en-US" sz="1200" b="0" kern="1200" dirty="0">
                <a:solidFill>
                  <a:schemeClr val="tx1"/>
                </a:solidFill>
                <a:latin typeface="+mn-lt"/>
                <a:ea typeface="+mn-ea"/>
                <a:cs typeface="+mn-cs"/>
              </a:rPr>
              <a:t>       service for web developers on multiple platforms. It can be used to</a:t>
            </a:r>
          </a:p>
          <a:p>
            <a:r>
              <a:rPr lang="en-US" sz="1200" b="0" kern="1200" dirty="0">
                <a:solidFill>
                  <a:schemeClr val="tx1"/>
                </a:solidFill>
                <a:latin typeface="+mn-lt"/>
                <a:ea typeface="+mn-ea"/>
                <a:cs typeface="+mn-cs"/>
              </a:rPr>
              <a:t>       monitor the Contoso live web applications. The data supplied to the Azure</a:t>
            </a:r>
          </a:p>
          <a:p>
            <a:r>
              <a:rPr lang="en-US" sz="1200" b="0" kern="1200" dirty="0">
                <a:solidFill>
                  <a:schemeClr val="tx1"/>
                </a:solidFill>
                <a:latin typeface="+mn-lt"/>
                <a:ea typeface="+mn-ea"/>
                <a:cs typeface="+mn-cs"/>
              </a:rPr>
              <a:t>       Portal is captured either at Runtime and/or by instrumenting an</a:t>
            </a:r>
          </a:p>
          <a:p>
            <a:r>
              <a:rPr lang="en-US" sz="1200" b="0" kern="1200" dirty="0">
                <a:solidFill>
                  <a:schemeClr val="tx1"/>
                </a:solidFill>
                <a:latin typeface="+mn-lt"/>
                <a:ea typeface="+mn-ea"/>
                <a:cs typeface="+mn-cs"/>
              </a:rPr>
              <a:t>       application. Each application will be fitted with the Applications</a:t>
            </a:r>
          </a:p>
          <a:p>
            <a:r>
              <a:rPr lang="en-US" sz="1200" b="0" kern="1200" dirty="0">
                <a:solidFill>
                  <a:schemeClr val="tx1"/>
                </a:solidFill>
                <a:latin typeface="+mn-lt"/>
                <a:ea typeface="+mn-ea"/>
                <a:cs typeface="+mn-cs"/>
              </a:rPr>
              <a:t>       Insight Status Monitor which is installed on the IIS servers and captures</a:t>
            </a:r>
          </a:p>
          <a:p>
            <a:r>
              <a:rPr lang="en-US" sz="1200" b="0" kern="1200" dirty="0">
                <a:solidFill>
                  <a:schemeClr val="tx1"/>
                </a:solidFill>
                <a:latin typeface="+mn-lt"/>
                <a:ea typeface="+mn-ea"/>
                <a:cs typeface="+mn-cs"/>
              </a:rPr>
              <a:t>       data at runtime and sends it to the Azure Portal. All the Applications</a:t>
            </a:r>
          </a:p>
          <a:p>
            <a:r>
              <a:rPr lang="en-US" sz="1200" b="0" kern="1200" dirty="0">
                <a:solidFill>
                  <a:schemeClr val="tx1"/>
                </a:solidFill>
                <a:latin typeface="+mn-lt"/>
                <a:ea typeface="+mn-ea"/>
                <a:cs typeface="+mn-cs"/>
              </a:rPr>
              <a:t>       Insights portals will then be connected to Log Analytics via the</a:t>
            </a:r>
          </a:p>
          <a:p>
            <a:r>
              <a:rPr lang="en-US" sz="1200" b="0" kern="1200" dirty="0">
                <a:solidFill>
                  <a:schemeClr val="tx1"/>
                </a:solidFill>
                <a:latin typeface="+mn-lt"/>
                <a:ea typeface="+mn-ea"/>
                <a:cs typeface="+mn-cs"/>
              </a:rPr>
              <a:t>       Applications Insights solution. App Insights has many capabilities that</a:t>
            </a:r>
          </a:p>
          <a:p>
            <a:r>
              <a:rPr lang="en-US" sz="1200" b="0" kern="1200" dirty="0">
                <a:solidFill>
                  <a:schemeClr val="tx1"/>
                </a:solidFill>
                <a:latin typeface="+mn-lt"/>
                <a:ea typeface="+mn-ea"/>
                <a:cs typeface="+mn-cs"/>
              </a:rPr>
              <a:t>       meet the monitoring, alerting, testing and dependency drill through that</a:t>
            </a:r>
          </a:p>
          <a:p>
            <a:r>
              <a:rPr lang="en-US" sz="1200" b="0" kern="1200" dirty="0">
                <a:solidFill>
                  <a:schemeClr val="tx1"/>
                </a:solidFill>
                <a:latin typeface="+mn-lt"/>
                <a:ea typeface="+mn-ea"/>
                <a:cs typeface="+mn-cs"/>
              </a:rPr>
              <a:t>       Contoso stated are critical for their deployment.</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Automation**</a:t>
            </a:r>
            <a:r>
              <a:rPr lang="en-US" sz="1200" b="0" kern="1200" dirty="0">
                <a:solidFill>
                  <a:schemeClr val="tx1"/>
                </a:solidFill>
                <a:latin typeface="+mn-lt"/>
                <a:ea typeface="+mn-ea"/>
                <a:cs typeface="+mn-cs"/>
              </a:rPr>
              <a:t> provides a framework for deploying application</a:t>
            </a:r>
          </a:p>
          <a:p>
            <a:r>
              <a:rPr lang="en-US" sz="1200" b="0" kern="1200" dirty="0">
                <a:solidFill>
                  <a:schemeClr val="tx1"/>
                </a:solidFill>
                <a:latin typeface="+mn-lt"/>
                <a:ea typeface="+mn-ea"/>
                <a:cs typeface="+mn-cs"/>
              </a:rPr>
              <a:t>       updates and OS patches across the virtual machine infrastructure, using</a:t>
            </a:r>
          </a:p>
          <a:p>
            <a:r>
              <a:rPr lang="en-IE" sz="1200" b="0" kern="1200" dirty="0">
                <a:solidFill>
                  <a:schemeClr val="tx1"/>
                </a:solidFill>
                <a:latin typeface="+mn-lt"/>
                <a:ea typeface="+mn-ea"/>
                <a:cs typeface="+mn-cs"/>
              </a:rPr>
              <a:t>       PowerShell DSC.</a:t>
            </a:r>
          </a:p>
          <a:p>
            <a:r>
              <a:rPr lang="en-US" sz="1200" b="0" kern="1200" dirty="0">
                <a:solidFill>
                  <a:schemeClr val="tx1"/>
                </a:solidFill>
                <a:latin typeface="+mn-lt"/>
                <a:ea typeface="+mn-ea"/>
                <a:cs typeface="+mn-cs"/>
              </a:rPr>
              <a:t>    -  </a:t>
            </a:r>
            <a:r>
              <a:rPr lang="en-US" sz="1200" b="1" kern="1200" dirty="0">
                <a:solidFill>
                  <a:schemeClr val="tx1"/>
                </a:solidFill>
                <a:latin typeface="+mn-lt"/>
                <a:ea typeface="+mn-ea"/>
                <a:cs typeface="+mn-cs"/>
              </a:rPr>
              <a:t>**Azure Network Watcher**</a:t>
            </a:r>
            <a:r>
              <a:rPr lang="en-US" sz="1200" b="0" kern="1200" dirty="0">
                <a:solidFill>
                  <a:schemeClr val="tx1"/>
                </a:solidFill>
                <a:latin typeface="+mn-lt"/>
                <a:ea typeface="+mn-ea"/>
                <a:cs typeface="+mn-cs"/>
              </a:rPr>
              <a:t> provides additional visibility into network</a:t>
            </a:r>
          </a:p>
          <a:p>
            <a:r>
              <a:rPr lang="en-US" sz="1200" b="0" kern="1200" dirty="0">
                <a:solidFill>
                  <a:schemeClr val="tx1"/>
                </a:solidFill>
                <a:latin typeface="+mn-lt"/>
                <a:ea typeface="+mn-ea"/>
                <a:cs typeface="+mn-cs"/>
              </a:rPr>
              <a:t>       configuration, traffic and performance. In particular, the Traffic</a:t>
            </a:r>
          </a:p>
          <a:p>
            <a:r>
              <a:rPr lang="en-US" sz="1200" b="0" kern="1200" dirty="0">
                <a:solidFill>
                  <a:schemeClr val="tx1"/>
                </a:solidFill>
                <a:latin typeface="+mn-lt"/>
                <a:ea typeface="+mn-ea"/>
                <a:cs typeface="+mn-cs"/>
              </a:rPr>
              <a:t>       Analytics feature of Network Watcher helps understand your network</a:t>
            </a:r>
          </a:p>
          <a:p>
            <a:r>
              <a:rPr lang="en-US" sz="1200" b="0" kern="1200" dirty="0">
                <a:solidFill>
                  <a:schemeClr val="tx1"/>
                </a:solidFill>
                <a:latin typeface="+mn-lt"/>
                <a:ea typeface="+mn-ea"/>
                <a:cs typeface="+mn-cs"/>
              </a:rPr>
              <a:t>       traffic flows, including identifying potentially malicious traffic.</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1984339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84685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181927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202633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788445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can you deliver a single consistent experience for log search, alerting, analytics and dashboarding across all of Contoso's monitoring and diagnostics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supports ingesting logs and metrics from multiple sources. This includes application logs, diagnostic logs, and system metrics, such as CPU load, disk capacity, and network utilization. It can also ingest the Azure Activity Log, which records all Azure administrator activity.</a:t>
            </a:r>
          </a:p>
          <a:p>
            <a:r>
              <a:rPr lang="en-US" sz="1200" b="0" kern="1200" dirty="0">
                <a:solidFill>
                  <a:schemeClr val="tx1"/>
                </a:solidFill>
                <a:effectLst/>
                <a:latin typeface="+mn-lt"/>
                <a:ea typeface="+mn-ea"/>
                <a:cs typeface="+mn-cs"/>
              </a:rPr>
              <a:t>- From this central hub, Azure Monitor supports log storage and archiving, log queries, visualization using the Azure Dashboard, and automation of follow-on tasks using Azure Automation.</a:t>
            </a:r>
          </a:p>
          <a:p>
            <a:r>
              <a:rPr lang="en-US" sz="1200" b="0" kern="1200" dirty="0">
                <a:solidFill>
                  <a:schemeClr val="tx1"/>
                </a:solidFill>
                <a:effectLst/>
                <a:latin typeface="+mn-lt"/>
                <a:ea typeface="+mn-ea"/>
                <a:cs typeface="+mn-cs"/>
              </a:rPr>
              <a:t>- In addition, logs can be passed to other services, for example to Application Insights for deeper analytics, and </a:t>
            </a:r>
            <a:r>
              <a:rPr lang="en-US" sz="1200" b="0" kern="1200" dirty="0" err="1">
                <a:solidFill>
                  <a:schemeClr val="tx1"/>
                </a:solidFill>
                <a:effectLst/>
                <a:latin typeface="+mn-lt"/>
                <a:ea typeface="+mn-ea"/>
                <a:cs typeface="+mn-cs"/>
              </a:rPr>
              <a:t>PowerBI</a:t>
            </a:r>
            <a:r>
              <a:rPr lang="en-US" sz="1200" b="0" kern="1200" dirty="0">
                <a:solidFill>
                  <a:schemeClr val="tx1"/>
                </a:solidFill>
                <a:effectLst/>
                <a:latin typeface="+mn-lt"/>
                <a:ea typeface="+mn-ea"/>
                <a:cs typeface="+mn-cs"/>
              </a:rPr>
              <a:t> for more detailed investigation and reporting. Logs can also be routed to other services, including third-party services, via Azure Event Hub.</a:t>
            </a:r>
          </a:p>
          <a:p>
            <a:r>
              <a:rPr lang="en-US" sz="1200" b="0" kern="1200" dirty="0">
                <a:solidFill>
                  <a:schemeClr val="tx1"/>
                </a:solidFill>
                <a:effectLst/>
                <a:latin typeface="+mn-lt"/>
                <a:ea typeface="+mn-ea"/>
                <a:cs typeface="+mn-cs"/>
              </a:rPr>
              <a:t>- Application Insights, Azure Monitor and Azure Log Analytics use the same query language (Kusto Query Language), making it easy for administrators to learn a single approach to querying all data sources.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Azure Monitor also enables alerts to be configured, again providing a single consistent hub for managing all alerts across the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169966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826484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VM diagnostics will be enabled and configured to send logs to Log</a:t>
            </a:r>
          </a:p>
          <a:p>
            <a:r>
              <a:rPr lang="en-US" sz="1200" kern="1200" dirty="0">
                <a:solidFill>
                  <a:schemeClr val="tx1"/>
                </a:solidFill>
                <a:latin typeface="+mn-lt"/>
                <a:ea typeface="+mn-ea"/>
                <a:cs typeface="+mn-cs"/>
              </a:rPr>
              <a:t>       Analytics capturing the correct events. All this data is indexed as it is</a:t>
            </a:r>
          </a:p>
          <a:p>
            <a:r>
              <a:rPr lang="en-US" sz="1200" kern="1200" dirty="0">
                <a:solidFill>
                  <a:schemeClr val="tx1"/>
                </a:solidFill>
                <a:latin typeface="+mn-lt"/>
                <a:ea typeface="+mn-ea"/>
                <a:cs typeface="+mn-cs"/>
              </a:rPr>
              <a:t>       ingested for extremely fast searches from the Log Analytics interface.</a:t>
            </a:r>
          </a:p>
          <a:p>
            <a:r>
              <a:rPr lang="en-US" sz="1200" kern="1200" dirty="0">
                <a:solidFill>
                  <a:schemeClr val="tx1"/>
                </a:solidFill>
                <a:latin typeface="+mn-lt"/>
                <a:ea typeface="+mn-ea"/>
                <a:cs typeface="+mn-cs"/>
              </a:rPr>
              <a:t>       This can be used by the various teams at Contoso to troubleshoot and correlate</a:t>
            </a:r>
          </a:p>
          <a:p>
            <a:r>
              <a:rPr lang="en-US" sz="1200" kern="1200" dirty="0">
                <a:solidFill>
                  <a:schemeClr val="tx1"/>
                </a:solidFill>
                <a:latin typeface="+mn-lt"/>
                <a:ea typeface="+mn-ea"/>
                <a:cs typeface="+mn-cs"/>
              </a:rPr>
              <a:t>       issues between multiple machines/systems. It can also be used to create</a:t>
            </a:r>
          </a:p>
          <a:p>
            <a:r>
              <a:rPr lang="en-US" sz="1200" kern="1200" dirty="0">
                <a:solidFill>
                  <a:schemeClr val="tx1"/>
                </a:solidFill>
                <a:latin typeface="+mn-lt"/>
                <a:ea typeface="+mn-ea"/>
                <a:cs typeface="+mn-cs"/>
              </a:rPr>
              <a:t>       custom alerts (from errors and warnings in the data) to give the team a</a:t>
            </a:r>
          </a:p>
          <a:p>
            <a:r>
              <a:rPr lang="en-US" sz="1200" kern="1200" dirty="0">
                <a:solidFill>
                  <a:schemeClr val="tx1"/>
                </a:solidFill>
                <a:latin typeface="+mn-lt"/>
                <a:ea typeface="+mn-ea"/>
                <a:cs typeface="+mn-cs"/>
              </a:rPr>
              <a:t>       better understanding of what is happening to specific applications or</a:t>
            </a:r>
          </a:p>
          <a:p>
            <a:r>
              <a:rPr lang="en-US" sz="1200" kern="1200" dirty="0">
                <a:solidFill>
                  <a:schemeClr val="tx1"/>
                </a:solidFill>
                <a:latin typeface="+mn-lt"/>
                <a:ea typeface="+mn-ea"/>
                <a:cs typeface="+mn-cs"/>
              </a:rPr>
              <a:t>       VMs. The more that the team uses this capability the better they will</a:t>
            </a:r>
          </a:p>
          <a:p>
            <a:r>
              <a:rPr lang="en-US" sz="1200" kern="1200" dirty="0">
                <a:solidFill>
                  <a:schemeClr val="tx1"/>
                </a:solidFill>
                <a:latin typeface="+mn-lt"/>
                <a:ea typeface="+mn-ea"/>
                <a:cs typeface="+mn-cs"/>
              </a:rPr>
              <a:t>       become at working with machine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Use the Infrastructure monitoring and management solution, which supports</a:t>
            </a:r>
          </a:p>
          <a:p>
            <a:r>
              <a:rPr lang="en-US" sz="1200" kern="1200" dirty="0">
                <a:solidFill>
                  <a:schemeClr val="tx1"/>
                </a:solidFill>
                <a:latin typeface="+mn-lt"/>
                <a:ea typeface="+mn-ea"/>
                <a:cs typeface="+mn-cs"/>
              </a:rPr>
              <a:t>       log collection, search and analytics. All VMs will be added to the Log</a:t>
            </a:r>
          </a:p>
          <a:p>
            <a:r>
              <a:rPr lang="en-US" sz="1200" kern="1200" dirty="0">
                <a:solidFill>
                  <a:schemeClr val="tx1"/>
                </a:solidFill>
                <a:latin typeface="+mn-lt"/>
                <a:ea typeface="+mn-ea"/>
                <a:cs typeface="+mn-cs"/>
              </a:rPr>
              <a:t>       Analytics platform, ensuring that log data from every Contoso system is</a:t>
            </a:r>
          </a:p>
          <a:p>
            <a:r>
              <a:rPr lang="en-US" sz="1200" kern="1200" dirty="0">
                <a:solidFill>
                  <a:schemeClr val="tx1"/>
                </a:solidFill>
                <a:latin typeface="+mn-lt"/>
                <a:ea typeface="+mn-ea"/>
                <a:cs typeface="+mn-cs"/>
              </a:rPr>
              <a:t>       centralized (one portal experience) and indexed. This will allow for the</a:t>
            </a:r>
          </a:p>
          <a:p>
            <a:r>
              <a:rPr lang="en-US" sz="1200" kern="1200" dirty="0">
                <a:solidFill>
                  <a:schemeClr val="tx1"/>
                </a:solidFill>
                <a:latin typeface="+mn-lt"/>
                <a:ea typeface="+mn-ea"/>
                <a:cs typeface="+mn-cs"/>
              </a:rPr>
              <a:t>       system to meet the needs of the all Contoso teams. Log Analytics solutions</a:t>
            </a:r>
          </a:p>
          <a:p>
            <a:r>
              <a:rPr lang="en-US" sz="1200" kern="1200" dirty="0">
                <a:solidFill>
                  <a:schemeClr val="tx1"/>
                </a:solidFill>
                <a:latin typeface="+mn-lt"/>
                <a:ea typeface="+mn-ea"/>
                <a:cs typeface="+mn-cs"/>
              </a:rPr>
              <a:t>       that are enabled will provide pre-built queries and visualizations to</a:t>
            </a:r>
          </a:p>
          <a:p>
            <a:r>
              <a:rPr lang="en-US" sz="1200" kern="1200" dirty="0">
                <a:solidFill>
                  <a:schemeClr val="tx1"/>
                </a:solidFill>
                <a:latin typeface="+mn-lt"/>
                <a:ea typeface="+mn-ea"/>
                <a:cs typeface="+mn-cs"/>
              </a:rPr>
              <a:t>       unlock immediate value from this massive amount of log data. Also,</a:t>
            </a:r>
          </a:p>
          <a:p>
            <a:r>
              <a:rPr lang="en-US" sz="1200" kern="1200" dirty="0">
                <a:solidFill>
                  <a:schemeClr val="tx1"/>
                </a:solidFill>
                <a:latin typeface="+mn-lt"/>
                <a:ea typeface="+mn-ea"/>
                <a:cs typeface="+mn-cs"/>
              </a:rPr>
              <a:t>       ad-hock queries can be performed an easy to learn query language.</a:t>
            </a:r>
          </a:p>
          <a:p>
            <a:endParaRPr lang="en-IE" sz="1200" kern="1200" dirty="0">
              <a:solidFill>
                <a:schemeClr val="tx1"/>
              </a:solidFill>
              <a:latin typeface="+mn-lt"/>
              <a:ea typeface="+mn-ea"/>
              <a:cs typeface="+mn-cs"/>
            </a:endParaRPr>
          </a:p>
          <a:p>
            <a:r>
              <a:rPr lang="en-IE" sz="1200" kern="1200" dirty="0">
                <a:solidFill>
                  <a:schemeClr val="tx1"/>
                </a:solidFill>
                <a:latin typeface="+mn-lt"/>
                <a:ea typeface="+mn-ea"/>
                <a:cs typeface="+mn-cs"/>
              </a:rPr>
              <a:t>Security Dashboards and Forensics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Azure Security Center provides a unified view into the security posture</a:t>
            </a:r>
          </a:p>
          <a:p>
            <a:r>
              <a:rPr lang="en-US" sz="1200" kern="1200" dirty="0">
                <a:solidFill>
                  <a:schemeClr val="tx1"/>
                </a:solidFill>
                <a:latin typeface="+mn-lt"/>
                <a:ea typeface="+mn-ea"/>
                <a:cs typeface="+mn-cs"/>
              </a:rPr>
              <a:t>        of your hybrid cloud workloads, enabling you to discover and assess the</a:t>
            </a:r>
          </a:p>
          <a:p>
            <a:r>
              <a:rPr lang="en-US" sz="1200" kern="1200" dirty="0">
                <a:solidFill>
                  <a:schemeClr val="tx1"/>
                </a:solidFill>
                <a:latin typeface="+mn-lt"/>
                <a:ea typeface="+mn-ea"/>
                <a:cs typeface="+mn-cs"/>
              </a:rPr>
              <a:t>        security of your workloads and to identify and mitigate risk. Using</a:t>
            </a:r>
          </a:p>
          <a:p>
            <a:r>
              <a:rPr lang="en-US" sz="1200" kern="1200" dirty="0">
                <a:solidFill>
                  <a:schemeClr val="tx1"/>
                </a:solidFill>
                <a:latin typeface="+mn-lt"/>
                <a:ea typeface="+mn-ea"/>
                <a:cs typeface="+mn-cs"/>
              </a:rPr>
              <a:t>        Azure Security Center will allow Contoso:</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**Centralized policy management**</a:t>
            </a:r>
            <a:r>
              <a:rPr lang="en-US" sz="1200" b="0" kern="1200" dirty="0">
                <a:solidFill>
                  <a:schemeClr val="tx1"/>
                </a:solidFill>
                <a:latin typeface="+mn-lt"/>
                <a:ea typeface="+mn-ea"/>
                <a:cs typeface="+mn-cs"/>
              </a:rPr>
              <a:t> -- Ensure compliance with company or</a:t>
            </a:r>
          </a:p>
          <a:p>
            <a:r>
              <a:rPr lang="en-US" sz="1200" b="0" kern="1200" dirty="0">
                <a:solidFill>
                  <a:schemeClr val="tx1"/>
                </a:solidFill>
                <a:latin typeface="+mn-lt"/>
                <a:ea typeface="+mn-ea"/>
                <a:cs typeface="+mn-cs"/>
              </a:rPr>
              <a:t>        regulatory security requirements by centrally managing security policies</a:t>
            </a:r>
          </a:p>
          <a:p>
            <a:r>
              <a:rPr lang="en-US" sz="1200" b="0" kern="1200" dirty="0">
                <a:solidFill>
                  <a:schemeClr val="tx1"/>
                </a:solidFill>
                <a:latin typeface="+mn-lt"/>
                <a:ea typeface="+mn-ea"/>
                <a:cs typeface="+mn-cs"/>
              </a:rPr>
              <a:t>        across all hybrid cloud workloads.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**Continuous security assessment**</a:t>
            </a:r>
            <a:r>
              <a:rPr lang="en-US" sz="1200" b="0" kern="1200" dirty="0">
                <a:solidFill>
                  <a:schemeClr val="tx1"/>
                </a:solidFill>
                <a:latin typeface="+mn-lt"/>
                <a:ea typeface="+mn-ea"/>
                <a:cs typeface="+mn-cs"/>
              </a:rPr>
              <a:t> -- Monitor the security of machines,</a:t>
            </a:r>
          </a:p>
          <a:p>
            <a:r>
              <a:rPr lang="en-US" sz="1200" b="0" kern="1200" dirty="0">
                <a:solidFill>
                  <a:schemeClr val="tx1"/>
                </a:solidFill>
                <a:latin typeface="+mn-lt"/>
                <a:ea typeface="+mn-ea"/>
                <a:cs typeface="+mn-cs"/>
              </a:rPr>
              <a:t>        networks, storage and data services, and applications to discover</a:t>
            </a:r>
          </a:p>
          <a:p>
            <a:r>
              <a:rPr lang="en-IE" sz="1200" b="0" kern="1200" dirty="0">
                <a:solidFill>
                  <a:schemeClr val="tx1"/>
                </a:solidFill>
                <a:latin typeface="+mn-lt"/>
                <a:ea typeface="+mn-ea"/>
                <a:cs typeface="+mn-cs"/>
              </a:rPr>
              <a:t>        potential security issues.</a:t>
            </a:r>
          </a:p>
          <a:p>
            <a:endParaRPr lang="en-IE" sz="1200" b="0" kern="1200" dirty="0">
              <a:solidFill>
                <a:schemeClr val="tx1"/>
              </a:solidFill>
              <a:latin typeface="+mn-lt"/>
              <a:ea typeface="+mn-ea"/>
              <a:cs typeface="+mn-cs"/>
            </a:endParaRPr>
          </a:p>
          <a:p>
            <a:r>
              <a:rPr lang="en-IE" sz="1200" b="0" kern="1200" dirty="0">
                <a:solidFill>
                  <a:schemeClr val="tx1"/>
                </a:solidFill>
                <a:latin typeface="+mn-lt"/>
                <a:ea typeface="+mn-ea"/>
                <a:cs typeface="+mn-cs"/>
              </a:rPr>
              <a:t>        </a:t>
            </a:r>
            <a:r>
              <a:rPr lang="en-IE" sz="1200" b="1" kern="1200" dirty="0">
                <a:solidFill>
                  <a:schemeClr val="tx1"/>
                </a:solidFill>
                <a:latin typeface="+mn-lt"/>
                <a:ea typeface="+mn-ea"/>
                <a:cs typeface="+mn-cs"/>
              </a:rPr>
              <a:t>**Actionable recommendations**</a:t>
            </a:r>
            <a:r>
              <a:rPr lang="en-IE" sz="1200" b="0" kern="1200" dirty="0">
                <a:solidFill>
                  <a:schemeClr val="tx1"/>
                </a:solidFill>
                <a:latin typeface="+mn-lt"/>
                <a:ea typeface="+mn-ea"/>
                <a:cs typeface="+mn-cs"/>
              </a:rPr>
              <a:t> -- Remediate security vulnerabilities</a:t>
            </a:r>
          </a:p>
          <a:p>
            <a:r>
              <a:rPr lang="en-US" sz="1200" b="0" kern="1200" dirty="0">
                <a:solidFill>
                  <a:schemeClr val="tx1"/>
                </a:solidFill>
                <a:latin typeface="+mn-lt"/>
                <a:ea typeface="+mn-ea"/>
                <a:cs typeface="+mn-cs"/>
              </a:rPr>
              <a:t>        before they can be exploited by attackers with prioritized and</a:t>
            </a:r>
          </a:p>
          <a:p>
            <a:r>
              <a:rPr lang="en-IE" sz="1200" b="0" kern="1200" dirty="0">
                <a:solidFill>
                  <a:schemeClr val="tx1"/>
                </a:solidFill>
                <a:latin typeface="+mn-lt"/>
                <a:ea typeface="+mn-ea"/>
                <a:cs typeface="+mn-cs"/>
              </a:rPr>
              <a:t>        actionable security recommendations.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**Advanced cloud defenses**</a:t>
            </a:r>
            <a:r>
              <a:rPr lang="en-US" sz="1200" b="0" kern="1200" dirty="0">
                <a:solidFill>
                  <a:schemeClr val="tx1"/>
                </a:solidFill>
                <a:latin typeface="+mn-lt"/>
                <a:ea typeface="+mn-ea"/>
                <a:cs typeface="+mn-cs"/>
              </a:rPr>
              <a:t> -- Reduce threads with just in time access</a:t>
            </a:r>
          </a:p>
          <a:p>
            <a:r>
              <a:rPr lang="en-US" sz="1200" b="0" kern="1200" dirty="0">
                <a:solidFill>
                  <a:schemeClr val="tx1"/>
                </a:solidFill>
                <a:latin typeface="+mn-lt"/>
                <a:ea typeface="+mn-ea"/>
                <a:cs typeface="+mn-cs"/>
              </a:rPr>
              <a:t>        to management ports and whitelisting to control applications running on</a:t>
            </a:r>
          </a:p>
          <a:p>
            <a:r>
              <a:rPr lang="en-IE" sz="1200" b="0" kern="1200" dirty="0">
                <a:solidFill>
                  <a:schemeClr val="tx1"/>
                </a:solidFill>
                <a:latin typeface="+mn-lt"/>
                <a:ea typeface="+mn-ea"/>
                <a:cs typeface="+mn-cs"/>
              </a:rPr>
              <a:t>        VMs.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**Prioritized alerts and incidents**</a:t>
            </a:r>
            <a:r>
              <a:rPr lang="en-US" sz="1200" b="0" kern="1200" dirty="0">
                <a:solidFill>
                  <a:schemeClr val="tx1"/>
                </a:solidFill>
                <a:latin typeface="+mn-lt"/>
                <a:ea typeface="+mn-ea"/>
                <a:cs typeface="+mn-cs"/>
              </a:rPr>
              <a:t> -- Focus on the most critical</a:t>
            </a:r>
          </a:p>
          <a:p>
            <a:r>
              <a:rPr lang="en-US" sz="1200" b="0" kern="1200" dirty="0">
                <a:solidFill>
                  <a:schemeClr val="tx1"/>
                </a:solidFill>
                <a:latin typeface="+mn-lt"/>
                <a:ea typeface="+mn-ea"/>
                <a:cs typeface="+mn-cs"/>
              </a:rPr>
              <a:t>        threats first with prioritized security alerts and incidents.</a:t>
            </a:r>
          </a:p>
          <a:p>
            <a:endParaRPr lang="en-IE"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**Integrated security solutions**</a:t>
            </a:r>
            <a:r>
              <a:rPr lang="en-US" sz="1200" b="0" kern="1200" dirty="0">
                <a:solidFill>
                  <a:schemeClr val="tx1"/>
                </a:solidFill>
                <a:latin typeface="+mn-lt"/>
                <a:ea typeface="+mn-ea"/>
                <a:cs typeface="+mn-cs"/>
              </a:rPr>
              <a:t> -- Collect, search, and analyze</a:t>
            </a:r>
          </a:p>
          <a:p>
            <a:r>
              <a:rPr lang="en-US" sz="1200" b="0" kern="1200" dirty="0">
                <a:solidFill>
                  <a:schemeClr val="tx1"/>
                </a:solidFill>
                <a:latin typeface="+mn-lt"/>
                <a:ea typeface="+mn-ea"/>
                <a:cs typeface="+mn-cs"/>
              </a:rPr>
              <a:t>        security data from a variety of sources, included connected partner</a:t>
            </a:r>
          </a:p>
          <a:p>
            <a:r>
              <a:rPr lang="en-IE" sz="1200" b="0" kern="1200" dirty="0">
                <a:solidFill>
                  <a:schemeClr val="tx1"/>
                </a:solidFill>
                <a:latin typeface="+mn-lt"/>
                <a:ea typeface="+mn-ea"/>
                <a:cs typeface="+mn-cs"/>
              </a:rPr>
              <a:t>        solutions.</a:t>
            </a:r>
          </a:p>
          <a:p>
            <a:endParaRPr lang="en-I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65620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311050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latin typeface="+mn-lt"/>
                <a:ea typeface="+mn-ea"/>
                <a:cs typeface="+mn-cs"/>
              </a:rPr>
              <a:t> Change Tracking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Change Tracking Solution uses Log Analytics data to identify changes</a:t>
            </a:r>
          </a:p>
          <a:p>
            <a:r>
              <a:rPr lang="en-US" sz="1200" kern="1200" dirty="0">
                <a:solidFill>
                  <a:schemeClr val="tx1"/>
                </a:solidFill>
                <a:latin typeface="+mn-lt"/>
                <a:ea typeface="+mn-ea"/>
                <a:cs typeface="+mn-cs"/>
              </a:rPr>
              <a:t>      in the environment. The solution will track changes to Windows/Linux</a:t>
            </a:r>
          </a:p>
          <a:p>
            <a:r>
              <a:rPr lang="en-US" sz="1200" kern="1200" dirty="0">
                <a:solidFill>
                  <a:schemeClr val="tx1"/>
                </a:solidFill>
                <a:latin typeface="+mn-lt"/>
                <a:ea typeface="+mn-ea"/>
                <a:cs typeface="+mn-cs"/>
              </a:rPr>
              <a:t>      Software, Windows Files, Windows Services, and Linux daemons. This allows</a:t>
            </a:r>
          </a:p>
          <a:p>
            <a:r>
              <a:rPr lang="en-US" sz="1200" kern="1200" dirty="0">
                <a:solidFill>
                  <a:schemeClr val="tx1"/>
                </a:solidFill>
                <a:latin typeface="+mn-lt"/>
                <a:ea typeface="+mn-ea"/>
                <a:cs typeface="+mn-cs"/>
              </a:rPr>
              <a:t>      the technical team to monitor and drill into specific machines to answer</a:t>
            </a:r>
          </a:p>
          <a:p>
            <a:r>
              <a:rPr lang="en-US" sz="1200" kern="1200" dirty="0">
                <a:solidFill>
                  <a:schemeClr val="tx1"/>
                </a:solidFill>
                <a:latin typeface="+mn-lt"/>
                <a:ea typeface="+mn-ea"/>
                <a:cs typeface="+mn-cs"/>
              </a:rPr>
              <a:t>      the question of, "what changed?", which always comes up during an outage</a:t>
            </a:r>
          </a:p>
          <a:p>
            <a:r>
              <a:rPr lang="en-US" sz="1200" kern="1200" dirty="0">
                <a:solidFill>
                  <a:schemeClr val="tx1"/>
                </a:solidFill>
                <a:latin typeface="+mn-lt"/>
                <a:ea typeface="+mn-ea"/>
                <a:cs typeface="+mn-cs"/>
              </a:rPr>
              <a:t>      or troubleshooting session for a service that is having issues. The</a:t>
            </a:r>
          </a:p>
          <a:p>
            <a:r>
              <a:rPr lang="en-US" sz="1200" kern="1200" dirty="0">
                <a:solidFill>
                  <a:schemeClr val="tx1"/>
                </a:solidFill>
                <a:latin typeface="+mn-lt"/>
                <a:ea typeface="+mn-ea"/>
                <a:cs typeface="+mn-cs"/>
              </a:rPr>
              <a:t>      following changes can be viewed: changes by configuration type for</a:t>
            </a:r>
          </a:p>
          <a:p>
            <a:r>
              <a:rPr lang="en-US" sz="1200" kern="1200" dirty="0">
                <a:solidFill>
                  <a:schemeClr val="tx1"/>
                </a:solidFill>
                <a:latin typeface="+mn-lt"/>
                <a:ea typeface="+mn-ea"/>
                <a:cs typeface="+mn-cs"/>
              </a:rPr>
              <a:t>      software and services, software changes to applications and updates to</a:t>
            </a:r>
          </a:p>
          <a:p>
            <a:r>
              <a:rPr lang="en-US" sz="1200" kern="1200" dirty="0">
                <a:solidFill>
                  <a:schemeClr val="tx1"/>
                </a:solidFill>
                <a:latin typeface="+mn-lt"/>
                <a:ea typeface="+mn-ea"/>
                <a:cs typeface="+mn-cs"/>
              </a:rPr>
              <a:t>      servers, total number of changes for each application, Linux packages,</a:t>
            </a:r>
          </a:p>
          <a:p>
            <a:r>
              <a:rPr lang="en-US" sz="1200" kern="1200" dirty="0">
                <a:solidFill>
                  <a:schemeClr val="tx1"/>
                </a:solidFill>
                <a:latin typeface="+mn-lt"/>
                <a:ea typeface="+mn-ea"/>
                <a:cs typeface="+mn-cs"/>
              </a:rPr>
              <a:t>      Windows service change for individual servers and Linux daemon changes.</a:t>
            </a:r>
          </a:p>
          <a:p>
            <a:endParaRPr lang="en-US" sz="1200" kern="1200" dirty="0">
              <a:solidFill>
                <a:schemeClr val="tx1"/>
              </a:solidFill>
              <a:latin typeface="+mn-lt"/>
              <a:ea typeface="+mn-ea"/>
              <a:cs typeface="+mn-cs"/>
            </a:endParaRPr>
          </a:p>
          <a:p>
            <a:r>
              <a:rPr lang="en-IE" sz="1200" kern="1200" dirty="0">
                <a:solidFill>
                  <a:schemeClr val="tx1"/>
                </a:solidFill>
                <a:latin typeface="+mn-lt"/>
                <a:ea typeface="+mn-ea"/>
                <a:cs typeface="+mn-cs"/>
              </a:rPr>
              <a:t>Patch Management Compliance</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Ensuring that all the VMs have the correct patch levels is critically</a:t>
            </a:r>
          </a:p>
          <a:p>
            <a:r>
              <a:rPr lang="en-US" sz="1200" kern="1200" dirty="0">
                <a:solidFill>
                  <a:schemeClr val="tx1"/>
                </a:solidFill>
                <a:latin typeface="+mn-lt"/>
                <a:ea typeface="+mn-ea"/>
                <a:cs typeface="+mn-cs"/>
              </a:rPr>
              <a:t>      important. Using the Update Management automation solution allows for</a:t>
            </a:r>
          </a:p>
          <a:p>
            <a:r>
              <a:rPr lang="en-US" sz="1200" kern="1200" dirty="0">
                <a:solidFill>
                  <a:schemeClr val="tx1"/>
                </a:solidFill>
                <a:latin typeface="+mn-lt"/>
                <a:ea typeface="+mn-ea"/>
                <a:cs typeface="+mn-cs"/>
              </a:rPr>
              <a:t>      managing the updates for Windows and Linux </a:t>
            </a:r>
            <a:r>
              <a:rPr lang="en-US" sz="1200" kern="1200">
                <a:solidFill>
                  <a:schemeClr val="tx1"/>
                </a:solidFill>
                <a:latin typeface="+mn-lt"/>
                <a:ea typeface="+mn-ea"/>
                <a:cs typeface="+mn-cs"/>
              </a:rPr>
              <a:t>VMs.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Services Operations Center (SOC) can check the patch status of any VM</a:t>
            </a:r>
          </a:p>
          <a:p>
            <a:r>
              <a:rPr lang="en-US" sz="1200" kern="1200" dirty="0">
                <a:solidFill>
                  <a:schemeClr val="tx1"/>
                </a:solidFill>
                <a:latin typeface="+mn-lt"/>
                <a:ea typeface="+mn-ea"/>
                <a:cs typeface="+mn-cs"/>
              </a:rPr>
              <a:t>      simply by navigating to the 'Update Management' tile on the virtual machine blade.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The Service Operation Center (SOC) can also get an all-up view of update</a:t>
            </a:r>
          </a:p>
          <a:p>
            <a:r>
              <a:rPr lang="en-US" sz="1200" kern="1200" dirty="0">
                <a:solidFill>
                  <a:schemeClr val="tx1"/>
                </a:solidFill>
                <a:latin typeface="+mn-lt"/>
                <a:ea typeface="+mn-ea"/>
                <a:cs typeface="+mn-cs"/>
              </a:rPr>
              <a:t>      status across their Azure VMs by navigating to the 'Update Management'</a:t>
            </a:r>
          </a:p>
          <a:p>
            <a:r>
              <a:rPr lang="en-US" sz="1200" kern="1200" dirty="0">
                <a:solidFill>
                  <a:schemeClr val="tx1"/>
                </a:solidFill>
                <a:latin typeface="+mn-lt"/>
                <a:ea typeface="+mn-ea"/>
                <a:cs typeface="+mn-cs"/>
              </a:rPr>
              <a:t>      tile of their Azure Automation account.</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 From either the virtual machine blade or the Azure Automation blade, there</a:t>
            </a:r>
          </a:p>
          <a:p>
            <a:r>
              <a:rPr lang="en-US" sz="1200" kern="1200" dirty="0">
                <a:solidFill>
                  <a:schemeClr val="tx1"/>
                </a:solidFill>
                <a:latin typeface="+mn-lt"/>
                <a:ea typeface="+mn-ea"/>
                <a:cs typeface="+mn-cs"/>
              </a:rPr>
              <a:t>      is also the ability to create an "Update Deployment", which will then</a:t>
            </a:r>
          </a:p>
          <a:p>
            <a:r>
              <a:rPr lang="en-US" sz="1200" kern="1200" dirty="0">
                <a:solidFill>
                  <a:schemeClr val="tx1"/>
                </a:solidFill>
                <a:latin typeface="+mn-lt"/>
                <a:ea typeface="+mn-ea"/>
                <a:cs typeface="+mn-cs"/>
              </a:rPr>
              <a:t>      schedule installation of the required updates for the VMs. You can</a:t>
            </a:r>
          </a:p>
          <a:p>
            <a:r>
              <a:rPr lang="en-US" sz="1200" kern="1200" dirty="0">
                <a:solidFill>
                  <a:schemeClr val="tx1"/>
                </a:solidFill>
                <a:latin typeface="+mn-lt"/>
                <a:ea typeface="+mn-ea"/>
                <a:cs typeface="+mn-cs"/>
              </a:rPr>
              <a:t>      configure which machines will be updated, when the update will run, which</a:t>
            </a:r>
          </a:p>
          <a:p>
            <a:r>
              <a:rPr lang="en-US" sz="1200" kern="1200" dirty="0">
                <a:solidFill>
                  <a:schemeClr val="tx1"/>
                </a:solidFill>
                <a:latin typeface="+mn-lt"/>
                <a:ea typeface="+mn-ea"/>
                <a:cs typeface="+mn-cs"/>
              </a:rPr>
              <a:t>      updates to include (based on classification), and which to exclude (based</a:t>
            </a:r>
          </a:p>
          <a:p>
            <a:r>
              <a:rPr lang="en-US" sz="1200" kern="1200" dirty="0">
                <a:solidFill>
                  <a:schemeClr val="tx1"/>
                </a:solidFill>
                <a:latin typeface="+mn-lt"/>
                <a:ea typeface="+mn-ea"/>
                <a:cs typeface="+mn-cs"/>
              </a:rPr>
              <a:t>      on </a:t>
            </a:r>
            <a:r>
              <a:rPr lang="en-US" sz="1200" kern="1200" dirty="0" err="1">
                <a:solidFill>
                  <a:schemeClr val="tx1"/>
                </a:solidFill>
                <a:latin typeface="+mn-lt"/>
                <a:ea typeface="+mn-ea"/>
                <a:cs typeface="+mn-cs"/>
              </a:rPr>
              <a:t>KnowledgeBase</a:t>
            </a:r>
            <a:r>
              <a:rPr lang="en-US" sz="1200" kern="1200" dirty="0">
                <a:solidFill>
                  <a:schemeClr val="tx1"/>
                </a:solidFill>
                <a:latin typeface="+mn-lt"/>
                <a:ea typeface="+mn-ea"/>
                <a:cs typeface="+mn-cs"/>
              </a:rPr>
              <a:t> IDs). You can also configure the duration of the</a:t>
            </a:r>
          </a:p>
          <a:p>
            <a:r>
              <a:rPr lang="en-US" sz="1200" kern="1200" dirty="0">
                <a:solidFill>
                  <a:schemeClr val="tx1"/>
                </a:solidFill>
                <a:latin typeface="+mn-lt"/>
                <a:ea typeface="+mn-ea"/>
                <a:cs typeface="+mn-cs"/>
              </a:rPr>
              <a:t>      maintenance window (if not all updates are completed in this time,</a:t>
            </a:r>
          </a:p>
          <a:p>
            <a:r>
              <a:rPr lang="en-US" sz="1200" kern="1200" dirty="0">
                <a:solidFill>
                  <a:schemeClr val="tx1"/>
                </a:solidFill>
                <a:latin typeface="+mn-lt"/>
                <a:ea typeface="+mn-ea"/>
                <a:cs typeface="+mn-cs"/>
              </a:rPr>
              <a:t>      remaining updates are skipped so the VMs can be brought back online). Once</a:t>
            </a:r>
          </a:p>
          <a:p>
            <a:r>
              <a:rPr lang="en-US" sz="1200" kern="1200" dirty="0">
                <a:solidFill>
                  <a:schemeClr val="tx1"/>
                </a:solidFill>
                <a:latin typeface="+mn-lt"/>
                <a:ea typeface="+mn-ea"/>
                <a:cs typeface="+mn-cs"/>
              </a:rPr>
              <a:t>      submitted, this creates an Azure Automation Runbook that will kick off the</a:t>
            </a:r>
          </a:p>
          <a:p>
            <a:r>
              <a:rPr lang="en-US" sz="1200" kern="1200" dirty="0">
                <a:solidFill>
                  <a:schemeClr val="tx1"/>
                </a:solidFill>
                <a:latin typeface="+mn-lt"/>
                <a:ea typeface="+mn-ea"/>
                <a:cs typeface="+mn-cs"/>
              </a:rPr>
              <a:t>      install of the updates. Of course, access to either a WSUS server, or</a:t>
            </a:r>
          </a:p>
          <a:p>
            <a:r>
              <a:rPr lang="en-US" sz="1200" kern="1200" dirty="0">
                <a:solidFill>
                  <a:schemeClr val="tx1"/>
                </a:solidFill>
                <a:latin typeface="+mn-lt"/>
                <a:ea typeface="+mn-ea"/>
                <a:cs typeface="+mn-cs"/>
              </a:rPr>
              <a:t>      access to Microsoft Update, is required.</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78642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Azure has a mobile application which is installable on both iPhone and</a:t>
            </a:r>
          </a:p>
          <a:p>
            <a:r>
              <a:rPr lang="en-US" sz="1200" kern="1200" dirty="0">
                <a:solidFill>
                  <a:schemeClr val="tx1"/>
                </a:solidFill>
                <a:latin typeface="+mn-lt"/>
                <a:ea typeface="+mn-ea"/>
                <a:cs typeface="+mn-cs"/>
              </a:rPr>
              <a:t>      Android. This allows administrators to be able to have access to a</a:t>
            </a:r>
          </a:p>
          <a:p>
            <a:r>
              <a:rPr lang="en-US" sz="1200" kern="1200" dirty="0">
                <a:solidFill>
                  <a:schemeClr val="tx1"/>
                </a:solidFill>
                <a:latin typeface="+mn-lt"/>
                <a:ea typeface="+mn-ea"/>
                <a:cs typeface="+mn-cs"/>
              </a:rPr>
              <a:t>      smartphone formatted tool for viewing the dashboard. There is the</a:t>
            </a:r>
          </a:p>
          <a:p>
            <a:r>
              <a:rPr lang="en-US" sz="1200" kern="1200" dirty="0">
                <a:solidFill>
                  <a:schemeClr val="tx1"/>
                </a:solidFill>
                <a:latin typeface="+mn-lt"/>
                <a:ea typeface="+mn-ea"/>
                <a:cs typeface="+mn-cs"/>
              </a:rPr>
              <a:t>      capability to view or create custom dashboards on the phone. This mobile</a:t>
            </a:r>
          </a:p>
          <a:p>
            <a:r>
              <a:rPr lang="en-US" sz="1200" kern="1200" dirty="0">
                <a:solidFill>
                  <a:schemeClr val="tx1"/>
                </a:solidFill>
                <a:latin typeface="+mn-lt"/>
                <a:ea typeface="+mn-ea"/>
                <a:cs typeface="+mn-cs"/>
              </a:rPr>
              <a:t>      application also will allow for push notifications to these smart devices,</a:t>
            </a:r>
          </a:p>
          <a:p>
            <a:r>
              <a:rPr lang="en-US" sz="1200" kern="1200" dirty="0">
                <a:solidFill>
                  <a:schemeClr val="tx1"/>
                </a:solidFill>
                <a:latin typeface="+mn-lt"/>
                <a:ea typeface="+mn-ea"/>
                <a:cs typeface="+mn-cs"/>
              </a:rPr>
              <a:t>      so that alerts will come through as true smartphone notifications.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2511453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152011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 Up/Down Web tests from all over the world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Ensuring availability of these e-commerce sites for Contoso is critical.</a:t>
            </a:r>
          </a:p>
          <a:p>
            <a:r>
              <a:rPr lang="en-US" sz="1200" kern="1200" dirty="0">
                <a:solidFill>
                  <a:schemeClr val="tx1"/>
                </a:solidFill>
                <a:latin typeface="+mn-lt"/>
                <a:ea typeface="+mn-ea"/>
                <a:cs typeface="+mn-cs"/>
              </a:rPr>
              <a:t>        Web Tests can be setup to monitor both the availability and the</a:t>
            </a:r>
          </a:p>
          <a:p>
            <a:r>
              <a:rPr lang="en-US" sz="1200" kern="1200" dirty="0">
                <a:solidFill>
                  <a:schemeClr val="tx1"/>
                </a:solidFill>
                <a:latin typeface="+mn-lt"/>
                <a:ea typeface="+mn-ea"/>
                <a:cs typeface="+mn-cs"/>
              </a:rPr>
              <a:t>        responsiveness of the sites. These tests can have origins from all over</a:t>
            </a:r>
          </a:p>
          <a:p>
            <a:r>
              <a:rPr lang="en-US" sz="1200" kern="1200" dirty="0">
                <a:solidFill>
                  <a:schemeClr val="tx1"/>
                </a:solidFill>
                <a:latin typeface="+mn-lt"/>
                <a:ea typeface="+mn-ea"/>
                <a:cs typeface="+mn-cs"/>
              </a:rPr>
              <a:t>        the world and will sent web request at regular intervals. Then it will</a:t>
            </a:r>
          </a:p>
          <a:p>
            <a:r>
              <a:rPr lang="en-US" sz="1200" kern="1200" dirty="0">
                <a:solidFill>
                  <a:schemeClr val="tx1"/>
                </a:solidFill>
                <a:latin typeface="+mn-lt"/>
                <a:ea typeface="+mn-ea"/>
                <a:cs typeface="+mn-cs"/>
              </a:rPr>
              <a:t>        alert the SOC if the site does not respond or is performing poorly.</a:t>
            </a:r>
          </a:p>
          <a:p>
            <a:r>
              <a:rPr lang="en-US" sz="1200" kern="1200" dirty="0">
                <a:solidFill>
                  <a:schemeClr val="tx1"/>
                </a:solidFill>
                <a:latin typeface="+mn-lt"/>
                <a:ea typeface="+mn-ea"/>
                <a:cs typeface="+mn-cs"/>
              </a:rPr>
              <a:t>        There are two types of tests: URL Ping Test and Multi-Step Web Tests.</a:t>
            </a:r>
          </a:p>
          <a:p>
            <a:r>
              <a:rPr lang="en-US" sz="1200" kern="1200" dirty="0">
                <a:solidFill>
                  <a:schemeClr val="tx1"/>
                </a:solidFill>
                <a:latin typeface="+mn-lt"/>
                <a:ea typeface="+mn-ea"/>
                <a:cs typeface="+mn-cs"/>
              </a:rPr>
              <a:t>        The SOC team can create up to 10 tests for each site.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Performance Testing to ensure scalability</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Using the Load Testing feature of Application Insights allows the</a:t>
            </a:r>
          </a:p>
          <a:p>
            <a:r>
              <a:rPr lang="en-US" sz="1200" kern="1200" dirty="0">
                <a:solidFill>
                  <a:schemeClr val="tx1"/>
                </a:solidFill>
                <a:latin typeface="+mn-lt"/>
                <a:ea typeface="+mn-ea"/>
                <a:cs typeface="+mn-cs"/>
              </a:rPr>
              <a:t>        Engineering teams to create a true load test of the application as</a:t>
            </a:r>
          </a:p>
          <a:p>
            <a:r>
              <a:rPr lang="en-US" sz="1200" kern="1200" dirty="0">
                <a:solidFill>
                  <a:schemeClr val="tx1"/>
                </a:solidFill>
                <a:latin typeface="+mn-lt"/>
                <a:ea typeface="+mn-ea"/>
                <a:cs typeface="+mn-cs"/>
              </a:rPr>
              <a:t>        deployed in Azure. There is the ability to use either web tests that</a:t>
            </a:r>
          </a:p>
          <a:p>
            <a:r>
              <a:rPr lang="en-US" sz="1200" kern="1200" dirty="0">
                <a:solidFill>
                  <a:schemeClr val="tx1"/>
                </a:solidFill>
                <a:latin typeface="+mn-lt"/>
                <a:ea typeface="+mn-ea"/>
                <a:cs typeface="+mn-cs"/>
              </a:rPr>
              <a:t>        developers have built or the ability to do a simple Manual test by</a:t>
            </a:r>
          </a:p>
          <a:p>
            <a:r>
              <a:rPr lang="en-US" sz="1200" kern="1200" dirty="0">
                <a:solidFill>
                  <a:schemeClr val="tx1"/>
                </a:solidFill>
                <a:latin typeface="+mn-lt"/>
                <a:ea typeface="+mn-ea"/>
                <a:cs typeface="+mn-cs"/>
              </a:rPr>
              <a:t>        providing URLs to the portal. These tests can simulate the activity of</a:t>
            </a:r>
          </a:p>
          <a:p>
            <a:r>
              <a:rPr lang="en-US" sz="1200" kern="1200" dirty="0">
                <a:solidFill>
                  <a:schemeClr val="tx1"/>
                </a:solidFill>
                <a:latin typeface="+mn-lt"/>
                <a:ea typeface="+mn-ea"/>
                <a:cs typeface="+mn-cs"/>
              </a:rPr>
              <a:t>        many thousands of users. During this time, useful data will flow into</a:t>
            </a:r>
          </a:p>
          <a:p>
            <a:r>
              <a:rPr lang="en-US" sz="1200" kern="1200" dirty="0">
                <a:solidFill>
                  <a:schemeClr val="tx1"/>
                </a:solidFill>
                <a:latin typeface="+mn-lt"/>
                <a:ea typeface="+mn-ea"/>
                <a:cs typeface="+mn-cs"/>
              </a:rPr>
              <a:t>        the Applications Insights portal detailing how the application will</a:t>
            </a:r>
          </a:p>
          <a:p>
            <a:r>
              <a:rPr lang="en-US" sz="1200" kern="1200" dirty="0">
                <a:solidFill>
                  <a:schemeClr val="tx1"/>
                </a:solidFill>
                <a:latin typeface="+mn-lt"/>
                <a:ea typeface="+mn-ea"/>
                <a:cs typeface="+mn-cs"/>
              </a:rPr>
              <a:t>        perform during load. This load testing capability can also be used to</a:t>
            </a:r>
          </a:p>
          <a:p>
            <a:r>
              <a:rPr lang="en-US" sz="1200" kern="1200" dirty="0">
                <a:solidFill>
                  <a:schemeClr val="tx1"/>
                </a:solidFill>
                <a:latin typeface="+mn-lt"/>
                <a:ea typeface="+mn-ea"/>
                <a:cs typeface="+mn-cs"/>
              </a:rPr>
              <a:t>        trigger alerts that the SOC has built to ensure that they are working</a:t>
            </a:r>
          </a:p>
          <a:p>
            <a:r>
              <a:rPr lang="en-US" sz="1200" kern="1200" dirty="0">
                <a:solidFill>
                  <a:schemeClr val="tx1"/>
                </a:solidFill>
                <a:latin typeface="+mn-lt"/>
                <a:ea typeface="+mn-ea"/>
                <a:cs typeface="+mn-cs"/>
              </a:rPr>
              <a:t>        properly (expected actions from Alerts and automatic resolution once</a:t>
            </a:r>
          </a:p>
          <a:p>
            <a:r>
              <a:rPr lang="en-IE" sz="1200" kern="1200" dirty="0">
                <a:solidFill>
                  <a:schemeClr val="tx1"/>
                </a:solidFill>
                <a:latin typeface="+mn-lt"/>
                <a:ea typeface="+mn-ea"/>
                <a:cs typeface="+mn-cs"/>
              </a:rPr>
              <a:t>        issues are resolved).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065611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1735010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614195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2471405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a:p>
        </p:txBody>
      </p:sp>
    </p:spTree>
    <p:extLst>
      <p:ext uri="{BB962C8B-B14F-4D97-AF65-F5344CB8AC3E}">
        <p14:creationId xmlns:p14="http://schemas.microsoft.com/office/powerpoint/2010/main" val="16270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 Holdings  is a multi-national holding company headquartered in Los</a:t>
            </a:r>
          </a:p>
          <a:p>
            <a:r>
              <a:rPr lang="en-US" sz="1200" kern="1200" dirty="0">
                <a:solidFill>
                  <a:schemeClr val="tx1"/>
                </a:solidFill>
                <a:latin typeface="+mn-lt"/>
                <a:ea typeface="+mn-ea"/>
                <a:cs typeface="+mn-cs"/>
              </a:rPr>
              <a:t>Angeles, CA that owns 48 manufacturing companies located in North America,</a:t>
            </a:r>
          </a:p>
          <a:p>
            <a:r>
              <a:rPr lang="en-US" sz="1200" kern="1200" dirty="0">
                <a:solidFill>
                  <a:schemeClr val="tx1"/>
                </a:solidFill>
                <a:latin typeface="+mn-lt"/>
                <a:ea typeface="+mn-ea"/>
                <a:cs typeface="+mn-cs"/>
              </a:rPr>
              <a:t>Europe and Asia. These companies sell their products primarily to distributors</a:t>
            </a:r>
          </a:p>
          <a:p>
            <a:r>
              <a:rPr lang="en-US" sz="1200" kern="1200" dirty="0">
                <a:solidFill>
                  <a:schemeClr val="tx1"/>
                </a:solidFill>
                <a:latin typeface="+mn-lt"/>
                <a:ea typeface="+mn-ea"/>
                <a:cs typeface="+mn-cs"/>
              </a:rPr>
              <a:t>or large retail organizations around the world. Contoso, as the parent company,</a:t>
            </a:r>
          </a:p>
          <a:p>
            <a:r>
              <a:rPr lang="en-US" sz="1200" kern="1200" dirty="0">
                <a:solidFill>
                  <a:schemeClr val="tx1"/>
                </a:solidFill>
                <a:latin typeface="+mn-lt"/>
                <a:ea typeface="+mn-ea"/>
                <a:cs typeface="+mn-cs"/>
              </a:rPr>
              <a:t>controls the IT systems for the companies that it owns and thus runs their</a:t>
            </a:r>
          </a:p>
          <a:p>
            <a:r>
              <a:rPr lang="en-US" sz="1200" kern="1200" dirty="0">
                <a:solidFill>
                  <a:schemeClr val="tx1"/>
                </a:solidFill>
                <a:latin typeface="+mn-lt"/>
                <a:ea typeface="+mn-ea"/>
                <a:cs typeface="+mn-cs"/>
              </a:rPr>
              <a:t>e-commerce based applications. There are about 125 of these e-commerce</a:t>
            </a:r>
          </a:p>
          <a:p>
            <a:r>
              <a:rPr lang="en-US" sz="1200" kern="1200" dirty="0">
                <a:solidFill>
                  <a:schemeClr val="tx1"/>
                </a:solidFill>
                <a:latin typeface="+mn-lt"/>
                <a:ea typeface="+mn-ea"/>
                <a:cs typeface="+mn-cs"/>
              </a:rPr>
              <a:t>applications used primarily for business-to-business purchasing by corporate</a:t>
            </a:r>
          </a:p>
          <a:p>
            <a:r>
              <a:rPr lang="en-US" sz="1200" kern="1200" dirty="0">
                <a:solidFill>
                  <a:schemeClr val="tx1"/>
                </a:solidFill>
                <a:latin typeface="+mn-lt"/>
                <a:ea typeface="+mn-ea"/>
                <a:cs typeface="+mn-cs"/>
              </a:rPr>
              <a:t>buyers. These apps provide the bulk of Contoso's 15 billion dollars in revenue</a:t>
            </a:r>
          </a:p>
          <a:p>
            <a:r>
              <a:rPr lang="en-US" sz="1200" kern="1200" dirty="0">
                <a:solidFill>
                  <a:schemeClr val="tx1"/>
                </a:solidFill>
                <a:latin typeface="+mn-lt"/>
                <a:ea typeface="+mn-ea"/>
                <a:cs typeface="+mn-cs"/>
              </a:rPr>
              <a:t>per year, so they are mission critical.</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however that Azure Policy does not</a:t>
            </a:r>
          </a:p>
          <a:p>
            <a:r>
              <a:rPr lang="en-US" dirty="0"/>
              <a:t>      control the number of resources that may be provisioned (if a given VM SKU</a:t>
            </a:r>
          </a:p>
          <a:p>
            <a:r>
              <a:rPr lang="en-US" dirty="0"/>
              <a:t>      is permitted, then a user could create 1 VM or 100). Other mechanisms,</a:t>
            </a:r>
          </a:p>
          <a:p>
            <a:r>
              <a:rPr lang="en-US" dirty="0"/>
              <a:t>      such as Azure Automation and Azure Monitor, can be used to provide further</a:t>
            </a:r>
          </a:p>
          <a:p>
            <a:r>
              <a:rPr lang="en-IE" dirty="0"/>
              <a:t>      control and alerting.</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a:p>
        </p:txBody>
      </p:sp>
    </p:spTree>
    <p:extLst>
      <p:ext uri="{BB962C8B-B14F-4D97-AF65-F5344CB8AC3E}">
        <p14:creationId xmlns:p14="http://schemas.microsoft.com/office/powerpoint/2010/main" val="1194830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a:p>
        </p:txBody>
      </p:sp>
    </p:spTree>
    <p:extLst>
      <p:ext uri="{BB962C8B-B14F-4D97-AF65-F5344CB8AC3E}">
        <p14:creationId xmlns:p14="http://schemas.microsoft.com/office/powerpoint/2010/main" val="766801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7/5/2018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Per Roberto </a:t>
            </a:r>
            <a:r>
              <a:rPr lang="en-US" sz="1200" kern="1200" dirty="0" err="1">
                <a:solidFill>
                  <a:schemeClr val="tx1"/>
                </a:solidFill>
                <a:latin typeface="+mn-lt"/>
                <a:ea typeface="+mn-ea"/>
                <a:cs typeface="+mn-cs"/>
              </a:rPr>
              <a:t>Milian</a:t>
            </a:r>
            <a:r>
              <a:rPr lang="en-US" sz="1200" kern="1200" dirty="0">
                <a:solidFill>
                  <a:schemeClr val="tx1"/>
                </a:solidFill>
                <a:latin typeface="+mn-lt"/>
                <a:ea typeface="+mn-ea"/>
                <a:cs typeface="+mn-cs"/>
              </a:rPr>
              <a:t>, VP of Development and IT Operations, "Contoso's primary</a:t>
            </a:r>
          </a:p>
          <a:p>
            <a:r>
              <a:rPr lang="en-US" sz="1200" kern="1200" dirty="0">
                <a:solidFill>
                  <a:schemeClr val="tx1"/>
                </a:solidFill>
                <a:latin typeface="+mn-lt"/>
                <a:ea typeface="+mn-ea"/>
                <a:cs typeface="+mn-cs"/>
              </a:rPr>
              <a:t>concern is how to best: deploy, test, manage, monitor, patch, secure and</a:t>
            </a:r>
          </a:p>
          <a:p>
            <a:r>
              <a:rPr lang="en-US" sz="1200" kern="1200" dirty="0">
                <a:solidFill>
                  <a:schemeClr val="tx1"/>
                </a:solidFill>
                <a:latin typeface="+mn-lt"/>
                <a:ea typeface="+mn-ea"/>
                <a:cs typeface="+mn-cs"/>
              </a:rPr>
              <a:t>troubleshoot these applications in Azure IaaS."</a:t>
            </a:r>
          </a:p>
          <a:p>
            <a:endParaRPr lang="en-IE"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Milian's</a:t>
            </a:r>
            <a:r>
              <a:rPr lang="en-US" sz="1200" kern="1200" dirty="0">
                <a:solidFill>
                  <a:schemeClr val="tx1"/>
                </a:solidFill>
                <a:latin typeface="+mn-lt"/>
                <a:ea typeface="+mn-ea"/>
                <a:cs typeface="+mn-cs"/>
              </a:rPr>
              <a:t>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207990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Contoso's CIO Jane Fields said in their last executive briefing, "we need to</a:t>
            </a:r>
          </a:p>
          <a:p>
            <a:r>
              <a:rPr lang="en-US" sz="1200" kern="1200" dirty="0">
                <a:solidFill>
                  <a:schemeClr val="tx1"/>
                </a:solidFill>
                <a:latin typeface="+mn-lt"/>
                <a:ea typeface="+mn-ea"/>
                <a:cs typeface="+mn-cs"/>
              </a:rPr>
              <a:t>optimize our architecture and move away from our brick and mortar datacenters,</a:t>
            </a:r>
          </a:p>
          <a:p>
            <a:r>
              <a:rPr lang="en-US" sz="1200" kern="1200" dirty="0">
                <a:solidFill>
                  <a:schemeClr val="tx1"/>
                </a:solidFill>
                <a:latin typeface="+mn-lt"/>
                <a:ea typeface="+mn-ea"/>
                <a:cs typeface="+mn-cs"/>
              </a:rPr>
              <a:t>but it must be done in a way where we can retain or even improve our ability to</a:t>
            </a:r>
          </a:p>
          <a:p>
            <a:r>
              <a:rPr lang="en-US" sz="1200" kern="1200" dirty="0">
                <a:solidFill>
                  <a:schemeClr val="tx1"/>
                </a:solidFill>
                <a:latin typeface="+mn-lt"/>
                <a:ea typeface="+mn-ea"/>
                <a:cs typeface="+mn-cs"/>
              </a:rPr>
              <a:t>ensure our systems are monitored and secured."</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Recently Contoso has started to investigate what it would take to move from</a:t>
            </a:r>
          </a:p>
          <a:p>
            <a:r>
              <a:rPr lang="en-US" sz="1200" kern="1200" dirty="0">
                <a:solidFill>
                  <a:schemeClr val="tx1"/>
                </a:solidFill>
                <a:latin typeface="+mn-lt"/>
                <a:ea typeface="+mn-ea"/>
                <a:cs typeface="+mn-cs"/>
              </a:rPr>
              <a:t>on-premises datacenters to the cloud. Most of their applications are ASP.NET</a:t>
            </a:r>
          </a:p>
          <a:p>
            <a:r>
              <a:rPr lang="en-US" sz="1200" kern="1200" dirty="0">
                <a:solidFill>
                  <a:schemeClr val="tx1"/>
                </a:solidFill>
                <a:latin typeface="+mn-lt"/>
                <a:ea typeface="+mn-ea"/>
                <a:cs typeface="+mn-cs"/>
              </a:rPr>
              <a:t>running on Windows VMs with SQL Server in a traditional N-tier configuration.</a:t>
            </a:r>
          </a:p>
          <a:p>
            <a:r>
              <a:rPr lang="en-US" sz="1200" kern="1200" dirty="0">
                <a:solidFill>
                  <a:schemeClr val="tx1"/>
                </a:solidFill>
                <a:latin typeface="+mn-lt"/>
                <a:ea typeface="+mn-ea"/>
                <a:cs typeface="+mn-cs"/>
              </a:rPr>
              <a:t>Their goal is a lift and shift of these applications over to the cloud while</a:t>
            </a:r>
          </a:p>
          <a:p>
            <a:r>
              <a:rPr lang="en-US" sz="1200" kern="1200" dirty="0">
                <a:solidFill>
                  <a:schemeClr val="tx1"/>
                </a:solidFill>
                <a:latin typeface="+mn-lt"/>
                <a:ea typeface="+mn-ea"/>
                <a:cs typeface="+mn-cs"/>
              </a:rPr>
              <a:t>gaining more control over the applications and improving their security posture.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202006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Milian's</a:t>
            </a:r>
            <a:r>
              <a:rPr lang="en-US" sz="1200" kern="1200" dirty="0">
                <a:solidFill>
                  <a:schemeClr val="tx1"/>
                </a:solidFill>
                <a:latin typeface="+mn-lt"/>
                <a:ea typeface="+mn-ea"/>
                <a:cs typeface="+mn-cs"/>
              </a:rPr>
              <a:t> team is heavily investing in DevOps and already uses PowerShell DSC with</a:t>
            </a:r>
          </a:p>
          <a:p>
            <a:r>
              <a:rPr lang="en-US" sz="1200" kern="1200" dirty="0">
                <a:solidFill>
                  <a:schemeClr val="tx1"/>
                </a:solidFill>
                <a:latin typeface="+mn-lt"/>
                <a:ea typeface="+mn-ea"/>
                <a:cs typeface="+mn-cs"/>
              </a:rPr>
              <a:t>their applications. Six of their key Architects have just recently attended an</a:t>
            </a:r>
          </a:p>
          <a:p>
            <a:r>
              <a:rPr lang="en-US" sz="1200" kern="1200" dirty="0">
                <a:solidFill>
                  <a:schemeClr val="tx1"/>
                </a:solidFill>
                <a:latin typeface="+mn-lt"/>
                <a:ea typeface="+mn-ea"/>
                <a:cs typeface="+mn-cs"/>
              </a:rPr>
              <a:t>Azure DevOps training class where they learned how to create and leverage ARM</a:t>
            </a:r>
          </a:p>
          <a:p>
            <a:r>
              <a:rPr lang="en-US" sz="1200" kern="1200" dirty="0">
                <a:solidFill>
                  <a:schemeClr val="tx1"/>
                </a:solidFill>
                <a:latin typeface="+mn-lt"/>
                <a:ea typeface="+mn-ea"/>
                <a:cs typeface="+mn-cs"/>
              </a:rPr>
              <a:t>Templates. TS wants to have all applications deployed in an "Infrastructure as</a:t>
            </a:r>
          </a:p>
          <a:p>
            <a:r>
              <a:rPr lang="en-US" sz="1200" kern="1200" dirty="0">
                <a:solidFill>
                  <a:schemeClr val="tx1"/>
                </a:solidFill>
                <a:latin typeface="+mn-lt"/>
                <a:ea typeface="+mn-ea"/>
                <a:cs typeface="+mn-cs"/>
              </a:rPr>
              <a:t>Code" model, along with being configured and maintained using Azure Automation</a:t>
            </a:r>
          </a:p>
          <a:p>
            <a:r>
              <a:rPr lang="en-IE" sz="1200" kern="1200" dirty="0">
                <a:solidFill>
                  <a:schemeClr val="tx1"/>
                </a:solidFill>
                <a:latin typeface="+mn-lt"/>
                <a:ea typeface="+mn-ea"/>
                <a:cs typeface="+mn-cs"/>
              </a:rPr>
              <a:t>DSC.</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Contoso is looking for management tools that will allow them to have a full</a:t>
            </a:r>
          </a:p>
          <a:p>
            <a:r>
              <a:rPr lang="en-US" sz="1200" kern="1200" dirty="0">
                <a:solidFill>
                  <a:schemeClr val="tx1"/>
                </a:solidFill>
                <a:latin typeface="+mn-lt"/>
                <a:ea typeface="+mn-ea"/>
                <a:cs typeface="+mn-cs"/>
              </a:rPr>
              <a:t>end-to-end view of both the infrastructure's status and application's</a:t>
            </a:r>
          </a:p>
          <a:p>
            <a:r>
              <a:rPr lang="en-US" sz="1200" kern="1200" dirty="0">
                <a:solidFill>
                  <a:schemeClr val="tx1"/>
                </a:solidFill>
                <a:latin typeface="+mn-lt"/>
                <a:ea typeface="+mn-ea"/>
                <a:cs typeface="+mn-cs"/>
              </a:rPr>
              <a:t>performance. They do not have time or money to instrument the applications, but</a:t>
            </a:r>
          </a:p>
          <a:p>
            <a:r>
              <a:rPr lang="en-US" sz="1200" kern="1200" dirty="0">
                <a:solidFill>
                  <a:schemeClr val="tx1"/>
                </a:solidFill>
                <a:latin typeface="+mn-lt"/>
                <a:ea typeface="+mn-ea"/>
                <a:cs typeface="+mn-cs"/>
              </a:rPr>
              <a:t>they realize that they need a deeper understanding of their applications as they</a:t>
            </a:r>
          </a:p>
          <a:p>
            <a:r>
              <a:rPr lang="en-US" sz="1200" kern="1200" dirty="0">
                <a:solidFill>
                  <a:schemeClr val="tx1"/>
                </a:solidFill>
                <a:latin typeface="+mn-lt"/>
                <a:ea typeface="+mn-ea"/>
                <a:cs typeface="+mn-cs"/>
              </a:rPr>
              <a:t>have had performance issues in the past. Contoso would also like to be able to</a:t>
            </a:r>
          </a:p>
          <a:p>
            <a:r>
              <a:rPr lang="en-US" sz="1200" kern="1200" dirty="0">
                <a:solidFill>
                  <a:schemeClr val="tx1"/>
                </a:solidFill>
                <a:latin typeface="+mn-lt"/>
                <a:ea typeface="+mn-ea"/>
                <a:cs typeface="+mn-cs"/>
              </a:rPr>
              <a:t>run ad-hoc performance tests with very limited scripting.</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Latisha Downs is the Global Service Management Lead for Contoso. During</a:t>
            </a:r>
          </a:p>
          <a:p>
            <a:r>
              <a:rPr lang="en-US" sz="1200" kern="1200" dirty="0">
                <a:solidFill>
                  <a:schemeClr val="tx1"/>
                </a:solidFill>
                <a:latin typeface="+mn-lt"/>
                <a:ea typeface="+mn-ea"/>
                <a:cs typeface="+mn-cs"/>
              </a:rPr>
              <a:t>discussions with her team, she was very passionate about ensuring Service</a:t>
            </a:r>
          </a:p>
          <a:p>
            <a:r>
              <a:rPr lang="en-US" sz="1200" kern="1200" dirty="0">
                <a:solidFill>
                  <a:schemeClr val="tx1"/>
                </a:solidFill>
                <a:latin typeface="+mn-lt"/>
                <a:ea typeface="+mn-ea"/>
                <a:cs typeface="+mn-cs"/>
              </a:rPr>
              <a:t>Continuity. "Of course, there is the need to have constant 'up/down' monitoring</a:t>
            </a:r>
          </a:p>
          <a:p>
            <a:r>
              <a:rPr lang="en-US" sz="1200" kern="1200" dirty="0">
                <a:solidFill>
                  <a:schemeClr val="tx1"/>
                </a:solidFill>
                <a:latin typeface="+mn-lt"/>
                <a:ea typeface="+mn-ea"/>
                <a:cs typeface="+mn-cs"/>
              </a:rPr>
              <a:t>of the sites and these tests need to be global in nature. The tool needs to</a:t>
            </a:r>
          </a:p>
          <a:p>
            <a:r>
              <a:rPr lang="en-US" sz="1200" kern="1200" dirty="0">
                <a:solidFill>
                  <a:schemeClr val="tx1"/>
                </a:solidFill>
                <a:latin typeface="+mn-lt"/>
                <a:ea typeface="+mn-ea"/>
                <a:cs typeface="+mn-cs"/>
              </a:rPr>
              <a:t>support our ability to create customized alerts that notify the Services</a:t>
            </a:r>
          </a:p>
          <a:p>
            <a:r>
              <a:rPr lang="en-US" sz="1200" kern="1200" dirty="0">
                <a:solidFill>
                  <a:schemeClr val="tx1"/>
                </a:solidFill>
                <a:latin typeface="+mn-lt"/>
                <a:ea typeface="+mn-ea"/>
                <a:cs typeface="+mn-cs"/>
              </a:rPr>
              <a:t>Operations Center (SOC) via emails into our trouble-ticket system." Downs also</a:t>
            </a:r>
          </a:p>
          <a:p>
            <a:r>
              <a:rPr lang="en-US" sz="1200" kern="1200" dirty="0">
                <a:solidFill>
                  <a:schemeClr val="tx1"/>
                </a:solidFill>
                <a:latin typeface="+mn-lt"/>
                <a:ea typeface="+mn-ea"/>
                <a:cs typeface="+mn-cs"/>
              </a:rPr>
              <a:t>mentioned during that meeting, it was clearly important to provide their service</a:t>
            </a:r>
          </a:p>
          <a:p>
            <a:r>
              <a:rPr lang="en-US" sz="1200" kern="1200" dirty="0">
                <a:solidFill>
                  <a:schemeClr val="tx1"/>
                </a:solidFill>
                <a:latin typeface="+mn-lt"/>
                <a:ea typeface="+mn-ea"/>
                <a:cs typeface="+mn-cs"/>
              </a:rPr>
              <a:t>desk personnel with mobile access to the monitoring system. Robert noted, "I</a:t>
            </a:r>
          </a:p>
          <a:p>
            <a:r>
              <a:rPr lang="en-US" sz="1200" kern="1200" dirty="0">
                <a:solidFill>
                  <a:schemeClr val="tx1"/>
                </a:solidFill>
                <a:latin typeface="+mn-lt"/>
                <a:ea typeface="+mn-ea"/>
                <a:cs typeface="+mn-cs"/>
              </a:rPr>
              <a:t>want to give them visibility no matter where they are located, and empower them</a:t>
            </a:r>
          </a:p>
          <a:p>
            <a:r>
              <a:rPr lang="en-US" sz="1200" kern="1200" dirty="0">
                <a:solidFill>
                  <a:schemeClr val="tx1"/>
                </a:solidFill>
                <a:latin typeface="+mn-lt"/>
                <a:ea typeface="+mn-ea"/>
                <a:cs typeface="+mn-cs"/>
              </a:rPr>
              <a:t>with the current status of the system by pushing alerts to their smartphones."</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Having an easily customizable dashboard integrated with the Azure Portal is very</a:t>
            </a:r>
          </a:p>
          <a:p>
            <a:r>
              <a:rPr lang="en-US" sz="1200" kern="1200" dirty="0">
                <a:solidFill>
                  <a:schemeClr val="tx1"/>
                </a:solidFill>
                <a:latin typeface="+mn-lt"/>
                <a:ea typeface="+mn-ea"/>
                <a:cs typeface="+mn-cs"/>
              </a:rPr>
              <a:t>important to Contoso, as they do not want to have multiple "panes of glass" to</a:t>
            </a:r>
          </a:p>
          <a:p>
            <a:r>
              <a:rPr lang="en-US" sz="1200" kern="1200" dirty="0">
                <a:solidFill>
                  <a:schemeClr val="tx1"/>
                </a:solidFill>
                <a:latin typeface="+mn-lt"/>
                <a:ea typeface="+mn-ea"/>
                <a:cs typeface="+mn-cs"/>
              </a:rPr>
              <a:t>manage and monitor Azure. An integrated experience will reduce the learning</a:t>
            </a:r>
          </a:p>
          <a:p>
            <a:r>
              <a:rPr lang="en-US" sz="1200" kern="1200" dirty="0">
                <a:solidFill>
                  <a:schemeClr val="tx1"/>
                </a:solidFill>
                <a:latin typeface="+mn-lt"/>
                <a:ea typeface="+mn-ea"/>
                <a:cs typeface="+mn-cs"/>
              </a:rPr>
              <a:t>curve, since they are already having to learn the Azure Portal.</a:t>
            </a:r>
          </a:p>
          <a:p>
            <a:endParaRPr lang="en-IE" sz="1200" kern="1200" dirty="0">
              <a:solidFill>
                <a:schemeClr val="tx1"/>
              </a:solidFill>
              <a:latin typeface="+mn-lt"/>
              <a:ea typeface="+mn-ea"/>
              <a:cs typeface="+mn-cs"/>
            </a:endParaRPr>
          </a:p>
          <a:p>
            <a:r>
              <a:rPr lang="en-US" sz="1200" kern="1200" dirty="0">
                <a:solidFill>
                  <a:schemeClr val="tx1"/>
                </a:solidFill>
                <a:latin typeface="+mn-lt"/>
                <a:ea typeface="+mn-ea"/>
                <a:cs typeface="+mn-cs"/>
              </a:rPr>
              <a:t>Of course, security is on the top of the chain, so they also need a security</a:t>
            </a:r>
          </a:p>
          <a:p>
            <a:r>
              <a:rPr lang="en-US" sz="1200" kern="1200" dirty="0">
                <a:solidFill>
                  <a:schemeClr val="tx1"/>
                </a:solidFill>
                <a:latin typeface="+mn-lt"/>
                <a:ea typeface="+mn-ea"/>
                <a:cs typeface="+mn-cs"/>
              </a:rPr>
              <a:t>solution and update management system. Since Contoso's business leverages all</a:t>
            </a:r>
          </a:p>
          <a:p>
            <a:r>
              <a:rPr lang="en-US" sz="1200" kern="1200" dirty="0">
                <a:solidFill>
                  <a:schemeClr val="tx1"/>
                </a:solidFill>
                <a:latin typeface="+mn-lt"/>
                <a:ea typeface="+mn-ea"/>
                <a:cs typeface="+mn-cs"/>
              </a:rPr>
              <a:t>e-commerce based applications, they need to ensure that only the appropriate</a:t>
            </a:r>
          </a:p>
          <a:p>
            <a:r>
              <a:rPr lang="en-US" sz="1200" kern="1200" dirty="0">
                <a:solidFill>
                  <a:schemeClr val="tx1"/>
                </a:solidFill>
                <a:latin typeface="+mn-lt"/>
                <a:ea typeface="+mn-ea"/>
                <a:cs typeface="+mn-cs"/>
              </a:rPr>
              <a:t>level of access to the system is allowed and they need to be alerted if systems</a:t>
            </a:r>
          </a:p>
          <a:p>
            <a:r>
              <a:rPr lang="en-IE" sz="1200" kern="1200" dirty="0">
                <a:solidFill>
                  <a:schemeClr val="tx1"/>
                </a:solidFill>
                <a:latin typeface="+mn-lt"/>
                <a:ea typeface="+mn-ea"/>
                <a:cs typeface="+mn-cs"/>
              </a:rPr>
              <a:t>are being attacked.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70492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212895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sz="5250"/>
              <a:t>Azure security </a:t>
            </a:r>
            <a:r>
              <a:rPr lang="en-US" sz="5250" dirty="0"/>
              <a:t>and management </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369257" y="450659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A2B94F5A-9E3E-4CBE-AEDC-EC8681E21700}"/>
              </a:ext>
            </a:extLst>
          </p:cNvPr>
          <p:cNvSpPr>
            <a:spLocks noGrp="1"/>
          </p:cNvSpPr>
          <p:nvPr>
            <p:ph type="body" sz="quarter" idx="10"/>
          </p:nvPr>
        </p:nvSpPr>
        <p:spPr>
          <a:xfrm>
            <a:off x="269239" y="1189177"/>
            <a:ext cx="11653523" cy="4683270"/>
          </a:xfrm>
        </p:spPr>
        <p:txBody>
          <a:bodyPr/>
          <a:lstStyle/>
          <a:p>
            <a:r>
              <a:rPr lang="en-US" sz="2800" dirty="0"/>
              <a:t>Security is a must in the cloud age, so Contoso needs a great dashboard and set of solutions that can help them understand the current status of their deployment and capture all logs in case of a breach</a:t>
            </a:r>
          </a:p>
          <a:p>
            <a:endParaRPr lang="en-US" sz="2800" dirty="0"/>
          </a:p>
          <a:p>
            <a:r>
              <a:rPr lang="en-US" sz="2800" dirty="0"/>
              <a:t>The ability to create custom alerts which can email the trouble-ticket system as well as send notification to smartphones</a:t>
            </a:r>
          </a:p>
          <a:p>
            <a:endParaRPr lang="en-US" sz="2800" dirty="0"/>
          </a:p>
          <a:p>
            <a:r>
              <a:rPr lang="en-US" sz="2800" dirty="0"/>
              <a:t>Contoso truly relies on SQL Server for their 150 applications and they want proactive feedback on the status of these SQL Servers.</a:t>
            </a:r>
          </a:p>
          <a:p>
            <a:endParaRPr lang="en-US" dirty="0"/>
          </a:p>
        </p:txBody>
      </p:sp>
    </p:spTree>
    <p:extLst>
      <p:ext uri="{BB962C8B-B14F-4D97-AF65-F5344CB8AC3E}">
        <p14:creationId xmlns:p14="http://schemas.microsoft.com/office/powerpoint/2010/main" val="27393876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EF729EA6-36B2-4D7B-A99F-852393140598}"/>
              </a:ext>
            </a:extLst>
          </p:cNvPr>
          <p:cNvSpPr>
            <a:spLocks noGrp="1"/>
          </p:cNvSpPr>
          <p:nvPr>
            <p:ph type="body" sz="quarter" idx="10"/>
          </p:nvPr>
        </p:nvSpPr>
        <p:spPr>
          <a:xfrm>
            <a:off x="269239" y="1189177"/>
            <a:ext cx="11653523" cy="5815887"/>
          </a:xfrm>
        </p:spPr>
        <p:txBody>
          <a:bodyPr/>
          <a:lstStyle/>
          <a:p>
            <a:pPr marL="0" indent="0">
              <a:buNone/>
            </a:pPr>
            <a:r>
              <a:rPr lang="en-US" sz="3600" dirty="0"/>
              <a:t>Contoso needs a Application Performance Monitoring (APM) Solution that can provide end-to-end monitoring and visibility of their applications:</a:t>
            </a:r>
            <a:br>
              <a:rPr lang="en-US" sz="3600" dirty="0"/>
            </a:br>
            <a:endParaRPr lang="en-US" sz="3600" dirty="0"/>
          </a:p>
          <a:p>
            <a:r>
              <a:rPr lang="en-US" sz="2800" dirty="0"/>
              <a:t>The APM solution must allow the team to drill into the data and determine which pieces of the application are not performing well including the dependences such as the SQL Server</a:t>
            </a:r>
          </a:p>
          <a:p>
            <a:endParaRPr lang="en-US" sz="2800" dirty="0"/>
          </a:p>
          <a:p>
            <a:r>
              <a:rPr lang="en-US" sz="2800" dirty="0"/>
              <a:t>Web monitoring solution that provides not only up/down tests from spots all over the globe, but also can tell them when the application is not performing as expected</a:t>
            </a:r>
          </a:p>
          <a:p>
            <a:endParaRPr lang="en-US" dirty="0"/>
          </a:p>
        </p:txBody>
      </p:sp>
    </p:spTree>
    <p:extLst>
      <p:ext uri="{BB962C8B-B14F-4D97-AF65-F5344CB8AC3E}">
        <p14:creationId xmlns:p14="http://schemas.microsoft.com/office/powerpoint/2010/main" val="599045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23599-BEA6-4922-BEB8-986133003280}"/>
              </a:ext>
            </a:extLst>
          </p:cNvPr>
          <p:cNvSpPr>
            <a:spLocks noGrp="1"/>
          </p:cNvSpPr>
          <p:nvPr>
            <p:ph type="title"/>
          </p:nvPr>
        </p:nvSpPr>
        <p:spPr/>
        <p:txBody>
          <a:bodyPr/>
          <a:lstStyle/>
          <a:p>
            <a:r>
              <a:rPr lang="en-US" sz="4400" dirty="0"/>
              <a:t>Customer needs</a:t>
            </a:r>
          </a:p>
        </p:txBody>
      </p:sp>
      <p:sp>
        <p:nvSpPr>
          <p:cNvPr id="4" name="Text Placeholder 3">
            <a:extLst>
              <a:ext uri="{FF2B5EF4-FFF2-40B4-BE49-F238E27FC236}">
                <a16:creationId xmlns:a16="http://schemas.microsoft.com/office/drawing/2014/main" id="{36C4311C-7F6B-40F3-9E3D-EEC04150D4DA}"/>
              </a:ext>
            </a:extLst>
          </p:cNvPr>
          <p:cNvSpPr>
            <a:spLocks noGrp="1"/>
          </p:cNvSpPr>
          <p:nvPr>
            <p:ph type="body" sz="quarter" idx="10"/>
          </p:nvPr>
        </p:nvSpPr>
        <p:spPr>
          <a:xfrm>
            <a:off x="269239" y="1189177"/>
            <a:ext cx="11653523" cy="5418856"/>
          </a:xfrm>
        </p:spPr>
        <p:txBody>
          <a:bodyPr/>
          <a:lstStyle/>
          <a:p>
            <a:pPr>
              <a:spcBef>
                <a:spcPts val="1800"/>
              </a:spcBef>
            </a:pPr>
            <a:r>
              <a:rPr lang="en-US" sz="2800" dirty="0"/>
              <a:t>Performance testing capabilities to accomplish simple performance tests that will help them benchmark and size their VMs.</a:t>
            </a:r>
          </a:p>
          <a:p>
            <a:pPr>
              <a:spcBef>
                <a:spcPts val="1800"/>
              </a:spcBef>
            </a:pPr>
            <a:r>
              <a:rPr lang="en-US" sz="2800" dirty="0"/>
              <a:t>The ability to create application layer alerts, and these need to be able show up in the portal.</a:t>
            </a:r>
          </a:p>
          <a:p>
            <a:pPr>
              <a:spcBef>
                <a:spcPts val="1800"/>
              </a:spcBef>
            </a:pPr>
            <a:r>
              <a:rPr lang="en-US" sz="2800" dirty="0"/>
              <a:t>The solution needs to integrate with the management and monitoring solution. This means that all of the data from the APM should flow into the primary management system.</a:t>
            </a:r>
          </a:p>
          <a:p>
            <a:pPr>
              <a:spcBef>
                <a:spcPts val="1800"/>
              </a:spcBef>
            </a:pPr>
            <a:r>
              <a:rPr lang="en-US" sz="2800" dirty="0"/>
              <a:t>Contoso are looking for an integrated approach that offers consistency for log search, alerting, analytics and dashboarding across all of their monitoring and diagnostics data</a:t>
            </a:r>
          </a:p>
          <a:p>
            <a:endParaRPr lang="en-US" dirty="0"/>
          </a:p>
        </p:txBody>
      </p:sp>
    </p:spTree>
    <p:extLst>
      <p:ext uri="{BB962C8B-B14F-4D97-AF65-F5344CB8AC3E}">
        <p14:creationId xmlns:p14="http://schemas.microsoft.com/office/powerpoint/2010/main" val="3818105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cannot change the code of any application as a part of this deployment, so all application monitoring must be done without instrumenting the code</a:t>
            </a:r>
          </a:p>
          <a:p>
            <a:pPr marL="0" indent="0">
              <a:buNone/>
            </a:pPr>
            <a:endParaRPr lang="en-US" sz="3200" dirty="0"/>
          </a:p>
          <a:p>
            <a:r>
              <a:rPr lang="en-US" sz="3200" dirty="0"/>
              <a:t>They believe Microsoft works hard to secure the Azure network, but they are unsure how to detect when hackers are attacking their system.  How will Microsoft’s solution ensure we have visibility into our security posture?</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0" name="Content Placeholder 2">
            <a:extLst>
              <a:ext uri="{FF2B5EF4-FFF2-40B4-BE49-F238E27FC236}">
                <a16:creationId xmlns:a16="http://schemas.microsoft.com/office/drawing/2014/main" id="{4F126C69-4F9F-446C-8637-E9DA1E2859BD}"/>
              </a:ext>
            </a:extLst>
          </p:cNvPr>
          <p:cNvSpPr txBox="1">
            <a:spLocks/>
          </p:cNvSpPr>
          <p:nvPr/>
        </p:nvSpPr>
        <p:spPr>
          <a:xfrm>
            <a:off x="206375" y="1277291"/>
            <a:ext cx="11862360" cy="51090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57188" indent="-357188">
              <a:lnSpc>
                <a:spcPct val="100000"/>
              </a:lnSpc>
              <a:defRPr/>
            </a:pPr>
            <a:r>
              <a:rPr lang="en-US" sz="3200" dirty="0">
                <a:latin typeface="+mj-lt"/>
              </a:rPr>
              <a:t>SQL Server is used extensively in their application eco-system, FT is concerned about proper configuration and are worried that SQL may not perform adequately on VMs in Azure. The system has to provide feedback on proper configurations and the ability to drill into how the system is performing even down to the query level as dependences to their ASP.NET applications.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latin typeface="+mj-lt"/>
            </a:endParaRPr>
          </a:p>
          <a:p>
            <a:pPr marL="357188" lvl="0" indent="-357188">
              <a:defRPr/>
            </a:pPr>
            <a:r>
              <a:rPr lang="en-US" sz="3200" dirty="0">
                <a:latin typeface="+mj-lt"/>
              </a:rPr>
              <a:t>Contoso are concerned about the administrative controls. They would like to ensure that only approved administrators have access to manage virtual machines.</a:t>
            </a:r>
          </a:p>
        </p:txBody>
      </p:sp>
    </p:spTree>
    <p:extLst>
      <p:ext uri="{BB962C8B-B14F-4D97-AF65-F5344CB8AC3E}">
        <p14:creationId xmlns:p14="http://schemas.microsoft.com/office/powerpoint/2010/main" val="292291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2"/>
            <a:ext cx="11655840" cy="899665"/>
          </a:xfrm>
        </p:spPr>
        <p:txBody>
          <a:bodyPr/>
          <a:lstStyle/>
          <a:p>
            <a:r>
              <a:rPr lang="en-US" sz="4400" dirty="0"/>
              <a:t>Customer objections</a:t>
            </a:r>
            <a:br>
              <a:rPr lang="en-US" dirty="0"/>
            </a:br>
            <a:br>
              <a:rPr lang="en-US" sz="3200" dirty="0"/>
            </a:br>
            <a:endParaRPr lang="en-US" dirty="0"/>
          </a:p>
        </p:txBody>
      </p:sp>
      <p:sp>
        <p:nvSpPr>
          <p:cNvPr id="4" name="Text Placeholder 3">
            <a:extLst>
              <a:ext uri="{FF2B5EF4-FFF2-40B4-BE49-F238E27FC236}">
                <a16:creationId xmlns:a16="http://schemas.microsoft.com/office/drawing/2014/main" id="{B083FB0C-CC08-4ECA-8E76-5BEFDD0BD729}"/>
              </a:ext>
            </a:extLst>
          </p:cNvPr>
          <p:cNvSpPr>
            <a:spLocks noGrp="1"/>
          </p:cNvSpPr>
          <p:nvPr>
            <p:ph type="body" sz="quarter" idx="10"/>
          </p:nvPr>
        </p:nvSpPr>
        <p:spPr>
          <a:xfrm>
            <a:off x="269238" y="1189177"/>
            <a:ext cx="11653523" cy="3927229"/>
          </a:xfrm>
        </p:spPr>
        <p:txBody>
          <a:bodyPr/>
          <a:lstStyle/>
          <a:p>
            <a:r>
              <a:rPr lang="en-US" sz="3200" dirty="0"/>
              <a:t>Contoso are also concerned about how to control Azure usage without limiting agility. They want to ensure governance controls are in place across all their subscriptions to prevent usage of un-approved resources.</a:t>
            </a:r>
          </a:p>
          <a:p>
            <a:endParaRPr lang="en-US" sz="3200" dirty="0"/>
          </a:p>
          <a:p>
            <a:r>
              <a:rPr lang="en-US" sz="3200" dirty="0"/>
              <a:t>Contoso would also like to ensure all Azure VMs use best practice disk encryption, with key management in accordance with Contoso company policies</a:t>
            </a:r>
          </a:p>
        </p:txBody>
      </p:sp>
    </p:spTree>
    <p:extLst>
      <p:ext uri="{BB962C8B-B14F-4D97-AF65-F5344CB8AC3E}">
        <p14:creationId xmlns:p14="http://schemas.microsoft.com/office/powerpoint/2010/main" val="16360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113" name="Rectangle 112">
            <a:extLst>
              <a:ext uri="{FF2B5EF4-FFF2-40B4-BE49-F238E27FC236}">
                <a16:creationId xmlns:a16="http://schemas.microsoft.com/office/drawing/2014/main" id="{4F520B2D-2C19-4866-A54B-7EC98B7C02B7}"/>
              </a:ext>
            </a:extLst>
          </p:cNvPr>
          <p:cNvSpPr/>
          <p:nvPr/>
        </p:nvSpPr>
        <p:spPr bwMode="auto">
          <a:xfrm>
            <a:off x="1263367" y="2057961"/>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Migrate</a:t>
            </a:r>
          </a:p>
        </p:txBody>
      </p:sp>
      <p:sp>
        <p:nvSpPr>
          <p:cNvPr id="112" name="Rectangle 111">
            <a:extLst>
              <a:ext uri="{FF2B5EF4-FFF2-40B4-BE49-F238E27FC236}">
                <a16:creationId xmlns:a16="http://schemas.microsoft.com/office/drawing/2014/main" id="{D5F78B83-BBD4-4544-8761-B7DAFF23088A}"/>
              </a:ext>
            </a:extLst>
          </p:cNvPr>
          <p:cNvSpPr/>
          <p:nvPr/>
        </p:nvSpPr>
        <p:spPr bwMode="auto">
          <a:xfrm>
            <a:off x="1263367" y="2868285"/>
            <a:ext cx="3096077" cy="975520"/>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Migrate to assess your environment and Site Recovery to replicate and migrate virtual machines.</a:t>
            </a:r>
          </a:p>
        </p:txBody>
      </p:sp>
      <p:sp>
        <p:nvSpPr>
          <p:cNvPr id="114" name="Rectangle 113">
            <a:extLst>
              <a:ext uri="{FF2B5EF4-FFF2-40B4-BE49-F238E27FC236}">
                <a16:creationId xmlns:a16="http://schemas.microsoft.com/office/drawing/2014/main" id="{B30574D1-FF21-4E16-A050-116BFB0D8B85}"/>
              </a:ext>
            </a:extLst>
          </p:cNvPr>
          <p:cNvSpPr/>
          <p:nvPr/>
        </p:nvSpPr>
        <p:spPr bwMode="auto">
          <a:xfrm>
            <a:off x="4514552"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Secure</a:t>
            </a:r>
          </a:p>
        </p:txBody>
      </p:sp>
      <p:sp>
        <p:nvSpPr>
          <p:cNvPr id="115" name="Rectangle 114">
            <a:extLst>
              <a:ext uri="{FF2B5EF4-FFF2-40B4-BE49-F238E27FC236}">
                <a16:creationId xmlns:a16="http://schemas.microsoft.com/office/drawing/2014/main" id="{3EDBA6EA-005B-4453-9C8F-333F84309D0D}"/>
              </a:ext>
            </a:extLst>
          </p:cNvPr>
          <p:cNvSpPr/>
          <p:nvPr/>
        </p:nvSpPr>
        <p:spPr bwMode="auto">
          <a:xfrm>
            <a:off x="4514552" y="2857608"/>
            <a:ext cx="3096077" cy="987462"/>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lvl="0" defTabSz="896386">
              <a:spcBef>
                <a:spcPts val="2000"/>
              </a:spcBef>
              <a:spcAft>
                <a:spcPts val="196"/>
              </a:spcAft>
              <a:defRPr/>
            </a:pPr>
            <a:r>
              <a:rPr lang="en-US" sz="1400" kern="0" dirty="0">
                <a:solidFill>
                  <a:schemeClr val="bg1"/>
                </a:solidFill>
                <a:latin typeface="Calibri"/>
              </a:rPr>
              <a:t>Azure Security Center helps secure your workloads, servers, and users across the cloud and on-premises. </a:t>
            </a:r>
          </a:p>
        </p:txBody>
      </p:sp>
      <p:sp>
        <p:nvSpPr>
          <p:cNvPr id="116" name="Rectangle 115">
            <a:extLst>
              <a:ext uri="{FF2B5EF4-FFF2-40B4-BE49-F238E27FC236}">
                <a16:creationId xmlns:a16="http://schemas.microsoft.com/office/drawing/2014/main" id="{D547B2E5-1BF1-43F3-997B-0258494DC449}"/>
              </a:ext>
            </a:extLst>
          </p:cNvPr>
          <p:cNvSpPr/>
          <p:nvPr/>
        </p:nvSpPr>
        <p:spPr bwMode="auto">
          <a:xfrm>
            <a:off x="7765737" y="2047283"/>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Protect</a:t>
            </a:r>
          </a:p>
        </p:txBody>
      </p:sp>
      <p:sp>
        <p:nvSpPr>
          <p:cNvPr id="117" name="Rectangle 116">
            <a:extLst>
              <a:ext uri="{FF2B5EF4-FFF2-40B4-BE49-F238E27FC236}">
                <a16:creationId xmlns:a16="http://schemas.microsoft.com/office/drawing/2014/main" id="{930BC2A8-BCCE-4B23-BC3B-74F51B7889CD}"/>
              </a:ext>
            </a:extLst>
          </p:cNvPr>
          <p:cNvSpPr/>
          <p:nvPr/>
        </p:nvSpPr>
        <p:spPr>
          <a:xfrm>
            <a:off x="7765737" y="2857607"/>
            <a:ext cx="3096077" cy="975520"/>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Azure Backup and Site Recovery provide business continuity for disaster recovery scenarios.</a:t>
            </a:r>
            <a:endParaRPr kumimoji="0" lang="en-US" sz="1400" b="0" i="0" u="none" strike="noStrike" kern="0" cap="none" spc="0" normalizeH="0" baseline="0" noProof="0" dirty="0">
              <a:ln>
                <a:noFill/>
              </a:ln>
              <a:solidFill>
                <a:schemeClr val="bg1"/>
              </a:solidFill>
              <a:effectLst/>
              <a:uLnTx/>
              <a:uFillTx/>
              <a:latin typeface="Calibri"/>
            </a:endParaRPr>
          </a:p>
        </p:txBody>
      </p:sp>
      <p:pic>
        <p:nvPicPr>
          <p:cNvPr id="6" name="Picture 5" descr="Automation icon" title="Automation icon">
            <a:extLst>
              <a:ext uri="{FF2B5EF4-FFF2-40B4-BE49-F238E27FC236}">
                <a16:creationId xmlns:a16="http://schemas.microsoft.com/office/drawing/2014/main" id="{68C2C5D0-9832-4650-97EE-4242236D52C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410824" y="3957356"/>
            <a:ext cx="862890" cy="862890"/>
          </a:xfrm>
          <a:prstGeom prst="rect">
            <a:avLst/>
          </a:prstGeom>
        </p:spPr>
      </p:pic>
      <p:pic>
        <p:nvPicPr>
          <p:cNvPr id="8" name="Picture 7" descr="Monitor icon" title="Monitor icon">
            <a:extLst>
              <a:ext uri="{FF2B5EF4-FFF2-40B4-BE49-F238E27FC236}">
                <a16:creationId xmlns:a16="http://schemas.microsoft.com/office/drawing/2014/main" id="{802BB801-010A-454C-8D0C-7FD401BDF59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296582" y="3959276"/>
            <a:ext cx="784195" cy="784195"/>
          </a:xfrm>
          <a:prstGeom prst="rect">
            <a:avLst/>
          </a:prstGeom>
        </p:spPr>
      </p:pic>
      <p:pic>
        <p:nvPicPr>
          <p:cNvPr id="10" name="Picture 9" descr="Security icon" title="Security icon">
            <a:extLst>
              <a:ext uri="{FF2B5EF4-FFF2-40B4-BE49-F238E27FC236}">
                <a16:creationId xmlns:a16="http://schemas.microsoft.com/office/drawing/2014/main" id="{1022F678-8EC2-4824-B965-1732C74CC703}"/>
              </a:ext>
            </a:extLst>
          </p:cNvPr>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5676133" y="1094456"/>
            <a:ext cx="772914" cy="772914"/>
          </a:xfrm>
          <a:prstGeom prst="rect">
            <a:avLst/>
          </a:prstGeom>
        </p:spPr>
      </p:pic>
      <p:sp>
        <p:nvSpPr>
          <p:cNvPr id="21" name="Rectangle 20">
            <a:extLst>
              <a:ext uri="{FF2B5EF4-FFF2-40B4-BE49-F238E27FC236}">
                <a16:creationId xmlns:a16="http://schemas.microsoft.com/office/drawing/2014/main" id="{3C00D6D2-D014-4583-AC55-854FEA4DCB30}"/>
              </a:ext>
            </a:extLst>
          </p:cNvPr>
          <p:cNvSpPr/>
          <p:nvPr/>
        </p:nvSpPr>
        <p:spPr bwMode="auto">
          <a:xfrm>
            <a:off x="1263367" y="4858942"/>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913673"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Monitor</a:t>
            </a:r>
          </a:p>
        </p:txBody>
      </p:sp>
      <p:sp>
        <p:nvSpPr>
          <p:cNvPr id="22" name="Rectangle 21">
            <a:extLst>
              <a:ext uri="{FF2B5EF4-FFF2-40B4-BE49-F238E27FC236}">
                <a16:creationId xmlns:a16="http://schemas.microsoft.com/office/drawing/2014/main" id="{3F9AD8DD-4F22-48BB-9E42-C5B57031D54D}"/>
              </a:ext>
            </a:extLst>
          </p:cNvPr>
          <p:cNvSpPr/>
          <p:nvPr/>
        </p:nvSpPr>
        <p:spPr bwMode="auto">
          <a:xfrm>
            <a:off x="1263367" y="5669266"/>
            <a:ext cx="3096077" cy="966078"/>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Monitor for insight into app, infrastructure, and network diagnostics and telemetry</a:t>
            </a:r>
          </a:p>
        </p:txBody>
      </p:sp>
      <p:sp>
        <p:nvSpPr>
          <p:cNvPr id="23" name="Rectangle 22">
            <a:extLst>
              <a:ext uri="{FF2B5EF4-FFF2-40B4-BE49-F238E27FC236}">
                <a16:creationId xmlns:a16="http://schemas.microsoft.com/office/drawing/2014/main" id="{6E7BF22F-18C1-4DEF-993B-C391EBF4BAF0}"/>
              </a:ext>
            </a:extLst>
          </p:cNvPr>
          <p:cNvSpPr/>
          <p:nvPr/>
        </p:nvSpPr>
        <p:spPr bwMode="auto">
          <a:xfrm>
            <a:off x="4514552"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Configure</a:t>
            </a:r>
          </a:p>
        </p:txBody>
      </p:sp>
      <p:sp>
        <p:nvSpPr>
          <p:cNvPr id="24" name="Rectangle 23">
            <a:extLst>
              <a:ext uri="{FF2B5EF4-FFF2-40B4-BE49-F238E27FC236}">
                <a16:creationId xmlns:a16="http://schemas.microsoft.com/office/drawing/2014/main" id="{3164611F-046F-4EDC-B2F9-92EB50182E84}"/>
              </a:ext>
            </a:extLst>
          </p:cNvPr>
          <p:cNvSpPr/>
          <p:nvPr/>
        </p:nvSpPr>
        <p:spPr bwMode="auto">
          <a:xfrm>
            <a:off x="4514552" y="5658589"/>
            <a:ext cx="3096077" cy="977904"/>
          </a:xfrm>
          <a:prstGeom prst="rect">
            <a:avLst/>
          </a:prstGeom>
          <a:solidFill>
            <a:srgbClr val="FFFFFF">
              <a:lumMod val="95000"/>
            </a:srgbClr>
          </a:solidFill>
          <a:ln w="25400" cap="flat" cmpd="sng" algn="ctr">
            <a:noFill/>
            <a:prstDash val="solid"/>
            <a:headEnd type="none" w="med" len="med"/>
            <a:tailEnd type="none" w="med" len="med"/>
          </a:ln>
          <a:effectLst/>
        </p:spPr>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Calibri"/>
                <a:ea typeface="+mn-ea"/>
                <a:cs typeface="+mn-cs"/>
              </a:rPr>
              <a:t>Azure automation/DSC, update &amp; patch management for automated configuration management </a:t>
            </a:r>
          </a:p>
        </p:txBody>
      </p:sp>
      <p:sp>
        <p:nvSpPr>
          <p:cNvPr id="25" name="Rectangle 24">
            <a:extLst>
              <a:ext uri="{FF2B5EF4-FFF2-40B4-BE49-F238E27FC236}">
                <a16:creationId xmlns:a16="http://schemas.microsoft.com/office/drawing/2014/main" id="{BD079638-851A-4617-B540-B8D0717C1122}"/>
              </a:ext>
            </a:extLst>
          </p:cNvPr>
          <p:cNvSpPr/>
          <p:nvPr/>
        </p:nvSpPr>
        <p:spPr bwMode="auto">
          <a:xfrm>
            <a:off x="7765737" y="4848264"/>
            <a:ext cx="3096077" cy="579383"/>
          </a:xfrm>
          <a:prstGeom prst="rect">
            <a:avLst/>
          </a:prstGeom>
          <a:solidFill>
            <a:srgbClr val="FFFFFF"/>
          </a:solidFill>
          <a:ln w="25400" cap="flat" cmpd="sng" algn="ctr">
            <a:noFill/>
            <a:prstDash val="solid"/>
            <a:headEnd type="none" w="med" len="med"/>
            <a:tailEnd type="none" w="med" len="med"/>
          </a:ln>
          <a:effectLst/>
        </p:spPr>
        <p:txBody>
          <a:bodyPr vert="horz" wrap="square" lIns="182854" tIns="91427" rIns="91427" bIns="91427" numCol="1" rtlCol="0" anchor="ctr" anchorCtr="0" compatLnSpc="1">
            <a:prstTxWarp prst="textNoShape">
              <a:avLst/>
            </a:prstTxWarp>
          </a:bodyPr>
          <a:lstStyle/>
          <a:p>
            <a:pPr marL="0" marR="0" lvl="0" indent="0" algn="ctr" defTabSz="896386" eaLnBrk="1" fontAlgn="auto" latinLnBrk="0" hangingPunct="1">
              <a:lnSpc>
                <a:spcPct val="100000"/>
              </a:lnSpc>
              <a:spcBef>
                <a:spcPts val="20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mn-cs"/>
              </a:rPr>
              <a:t>Govern</a:t>
            </a:r>
          </a:p>
        </p:txBody>
      </p:sp>
      <p:sp>
        <p:nvSpPr>
          <p:cNvPr id="26" name="Rectangle 25">
            <a:extLst>
              <a:ext uri="{FF2B5EF4-FFF2-40B4-BE49-F238E27FC236}">
                <a16:creationId xmlns:a16="http://schemas.microsoft.com/office/drawing/2014/main" id="{39951126-23D4-4370-8844-FB61F97C4F7D}"/>
              </a:ext>
            </a:extLst>
          </p:cNvPr>
          <p:cNvSpPr/>
          <p:nvPr/>
        </p:nvSpPr>
        <p:spPr>
          <a:xfrm>
            <a:off x="7765737" y="5658588"/>
            <a:ext cx="3096077" cy="966078"/>
          </a:xfrm>
          <a:prstGeom prst="rect">
            <a:avLst/>
          </a:prstGeom>
          <a:solidFill>
            <a:srgbClr val="FFFFFF">
              <a:lumMod val="95000"/>
            </a:srgbClr>
          </a:solidFill>
        </p:spPr>
        <p:txBody>
          <a:bodyPr wrap="square" lIns="182854" tIns="182854">
            <a:noAutofit/>
          </a:bodyPr>
          <a:lstStyle/>
          <a:p>
            <a:pPr marL="0" marR="0" lvl="0" indent="0" defTabSz="896386" eaLnBrk="1" fontAlgn="auto" latinLnBrk="0" hangingPunct="1">
              <a:lnSpc>
                <a:spcPct val="100000"/>
              </a:lnSpc>
              <a:spcBef>
                <a:spcPts val="2000"/>
              </a:spcBef>
              <a:spcAft>
                <a:spcPts val="196"/>
              </a:spcAft>
              <a:buClrTx/>
              <a:buSzTx/>
              <a:buFontTx/>
              <a:buNone/>
              <a:tabLst/>
              <a:defRPr/>
            </a:pPr>
            <a:r>
              <a:rPr lang="en-US" sz="1400" kern="0" dirty="0">
                <a:solidFill>
                  <a:schemeClr val="bg1"/>
                </a:solidFill>
                <a:latin typeface="Calibri"/>
              </a:rPr>
              <a:t>Policies, access control, and cost management to apply governance across your Azure subscriptions</a:t>
            </a:r>
            <a:endParaRPr kumimoji="0" lang="en-US" sz="1400" b="0" i="0" u="none" strike="noStrike" kern="0" cap="none" spc="0" normalizeH="0" baseline="0" noProof="0" dirty="0">
              <a:ln>
                <a:noFill/>
              </a:ln>
              <a:solidFill>
                <a:schemeClr val="bg1"/>
              </a:solidFill>
              <a:effectLst/>
              <a:uLnTx/>
              <a:uFillTx/>
              <a:latin typeface="Calibri"/>
            </a:endParaRPr>
          </a:p>
        </p:txBody>
      </p:sp>
      <p:pic>
        <p:nvPicPr>
          <p:cNvPr id="11" name="Picture 10" descr="Icon for the Azure Policy service" title="Azure Policy icon">
            <a:extLst>
              <a:ext uri="{FF2B5EF4-FFF2-40B4-BE49-F238E27FC236}">
                <a16:creationId xmlns:a16="http://schemas.microsoft.com/office/drawing/2014/main" id="{DA3CF3B4-5800-4589-A097-96BFA988DBD4}"/>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008409" y="4037940"/>
            <a:ext cx="656568" cy="656568"/>
          </a:xfrm>
          <a:prstGeom prst="rect">
            <a:avLst/>
          </a:prstGeom>
        </p:spPr>
      </p:pic>
      <p:pic>
        <p:nvPicPr>
          <p:cNvPr id="13" name="Picture 12" descr="Icon for the Azure Migrate service" title="Azure Migrate icon">
            <a:extLst>
              <a:ext uri="{FF2B5EF4-FFF2-40B4-BE49-F238E27FC236}">
                <a16:creationId xmlns:a16="http://schemas.microsoft.com/office/drawing/2014/main" id="{9C6F2665-0513-4154-8634-1F35E976B03B}"/>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361573" y="1048904"/>
            <a:ext cx="899664" cy="899664"/>
          </a:xfrm>
          <a:prstGeom prst="rect">
            <a:avLst/>
          </a:prstGeom>
        </p:spPr>
      </p:pic>
      <p:pic>
        <p:nvPicPr>
          <p:cNvPr id="15" name="Picture 14" descr="Icon for the Azure Backup service" title="Azure Backup icon">
            <a:extLst>
              <a:ext uri="{FF2B5EF4-FFF2-40B4-BE49-F238E27FC236}">
                <a16:creationId xmlns:a16="http://schemas.microsoft.com/office/drawing/2014/main" id="{36F926E5-0256-480C-B5B0-1C0C3044C80A}"/>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844355" y="1127946"/>
            <a:ext cx="820622" cy="820622"/>
          </a:xfrm>
          <a:prstGeom prst="rect">
            <a:avLst/>
          </a:prstGeom>
        </p:spPr>
      </p:pic>
    </p:spTree>
    <p:extLst>
      <p:ext uri="{BB962C8B-B14F-4D97-AF65-F5344CB8AC3E}">
        <p14:creationId xmlns:p14="http://schemas.microsoft.com/office/powerpoint/2010/main" val="360914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24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222497" cy="31731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4" name="Text Placeholder 3">
            <a:extLst>
              <a:ext uri="{FF2B5EF4-FFF2-40B4-BE49-F238E27FC236}">
                <a16:creationId xmlns:a16="http://schemas.microsoft.com/office/drawing/2014/main" id="{F791AAAC-CD39-4287-B391-841DB43438F9}"/>
              </a:ext>
            </a:extLst>
          </p:cNvPr>
          <p:cNvSpPr>
            <a:spLocks noGrp="1"/>
          </p:cNvSpPr>
          <p:nvPr>
            <p:ph type="body" sz="quarter" idx="10"/>
          </p:nvPr>
        </p:nvSpPr>
        <p:spPr>
          <a:xfrm>
            <a:off x="269239" y="1189177"/>
            <a:ext cx="11653523" cy="5963620"/>
          </a:xfrm>
        </p:spPr>
        <p:txBody>
          <a:bodyPr/>
          <a:lstStyle/>
          <a:p>
            <a:pPr>
              <a:spcAft>
                <a:spcPts val="600"/>
              </a:spcAft>
            </a:pPr>
            <a:r>
              <a:rPr lang="en-US" sz="3600" dirty="0"/>
              <a:t>Abstract</a:t>
            </a:r>
            <a:endParaRPr lang="en-US" sz="4000" dirty="0"/>
          </a:p>
          <a:p>
            <a:r>
              <a:rPr lang="en-US" sz="2800" dirty="0">
                <a:latin typeface="+mn-lt"/>
              </a:rPr>
              <a:t>In this whiteboard design session, you will work in a group to examine Contoso's enterprise environment with resources hosted on both on-premises and Azure. In a small working team, students will whiteboard design how Azure Security Center, Key Vault, Update management, as well as Azure Monitor and Application Insights can help secure and well manage applications and virtual machines. Students will also have the opportunity to design governance through Azure Policy.</a:t>
            </a:r>
          </a:p>
          <a:p>
            <a:r>
              <a:rPr lang="en-US" sz="3600" dirty="0"/>
              <a:t>Learning</a:t>
            </a:r>
            <a:r>
              <a:rPr lang="en-US" sz="4000" dirty="0"/>
              <a:t> </a:t>
            </a:r>
            <a:r>
              <a:rPr lang="en-US" sz="3600" dirty="0"/>
              <a:t>objectives</a:t>
            </a:r>
          </a:p>
          <a:p>
            <a:pPr marL="342900" indent="-342900">
              <a:spcAft>
                <a:spcPts val="600"/>
              </a:spcAft>
              <a:buFont typeface="Arial" panose="020B0604020202020204" pitchFamily="34" charset="0"/>
              <a:buChar char="•"/>
            </a:pPr>
            <a:r>
              <a:rPr lang="en-US" sz="3200" dirty="0">
                <a:latin typeface="Segoe UI Semilight" panose="020B0402040204020203" pitchFamily="34" charset="0"/>
                <a:cs typeface="Segoe UI Semilight" panose="020B0402040204020203" pitchFamily="34" charset="0"/>
              </a:rPr>
              <a:t>Discover infrastructure and application monitoring and management solutions in Azure</a:t>
            </a:r>
          </a:p>
          <a:p>
            <a:endParaRPr lang="en-US"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FA366AA-403A-43D0-A37D-ABEA6B4076CD}"/>
              </a:ext>
            </a:extLst>
          </p:cNvPr>
          <p:cNvSpPr txBox="1"/>
          <p:nvPr/>
        </p:nvSpPr>
        <p:spPr>
          <a:xfrm>
            <a:off x="269240" y="1318589"/>
            <a:ext cx="10630807" cy="1926681"/>
          </a:xfrm>
          <a:prstGeom prst="rect">
            <a:avLst/>
          </a:prstGeom>
          <a:noFill/>
        </p:spPr>
        <p:txBody>
          <a:bodyPr wrap="square" lIns="182880" tIns="146304" rIns="182880" bIns="146304" rtlCol="0">
            <a:spAutoFit/>
          </a:bodyPr>
          <a:lstStyle/>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Jane Fields, Chief Information Officer</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Roberto Milian, VP of Development and IT Operations</a:t>
            </a:r>
          </a:p>
          <a:p>
            <a:pPr marL="457200" indent="-457200">
              <a:spcAft>
                <a:spcPts val="600"/>
              </a:spcAft>
              <a:buFont typeface="Arial" panose="020B0604020202020204" pitchFamily="34" charset="0"/>
              <a:buChar char="•"/>
            </a:pPr>
            <a:r>
              <a:rPr lang="en-US" sz="3200" dirty="0">
                <a:solidFill>
                  <a:srgbClr val="FFFFFF"/>
                </a:solidFill>
                <a:latin typeface="+mj-lt"/>
                <a:cs typeface="Segoe UI Semilight" panose="020B0402040204020203" pitchFamily="34" charset="0"/>
              </a:rPr>
              <a:t>Latisha Downs, Global Service Management Lead</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E0F51922-496D-46FE-B620-F2D8E99F0868}"/>
              </a:ext>
            </a:extLst>
          </p:cNvPr>
          <p:cNvSpPr txBox="1">
            <a:spLocks/>
          </p:cNvSpPr>
          <p:nvPr/>
        </p:nvSpPr>
        <p:spPr>
          <a:xfrm>
            <a:off x="268934" y="1395598"/>
            <a:ext cx="11450010" cy="5053691"/>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800" dirty="0">
                <a:solidFill>
                  <a:srgbClr val="FFFFFF"/>
                </a:solidFill>
                <a:latin typeface="+mj-lt"/>
                <a:cs typeface="Segoe UI Semilight" panose="020B0402040204020203" pitchFamily="34" charset="0"/>
              </a:rPr>
              <a:t>Contoso</a:t>
            </a:r>
            <a:r>
              <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and Microsoft have worked closely along with a partner, to design a solution that meets the needs for migrating the e-commerce applications to Azure. A “Lift &amp; Shift” approach is being proposed.</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lvl="0" indent="0">
              <a:buNone/>
              <a:defRPr/>
            </a:pPr>
            <a:r>
              <a:rPr lang="en-US" sz="2800" dirty="0">
                <a:solidFill>
                  <a:srgbClr val="FFFFFF"/>
                </a:solidFill>
                <a:latin typeface="+mj-lt"/>
                <a:cs typeface="Segoe UI Semilight" panose="020B0402040204020203" pitchFamily="34" charset="0"/>
              </a:rPr>
              <a:t>The design consists of using Azure Resource Manager, along with several    Microsoft Cloud monitoring and management products:</a:t>
            </a:r>
          </a:p>
          <a:p>
            <a:pPr>
              <a:defRPr/>
            </a:pPr>
            <a:r>
              <a:rPr lang="en-US" sz="2800" dirty="0">
                <a:solidFill>
                  <a:srgbClr val="FFFFFF"/>
                </a:solidFill>
                <a:latin typeface="+mj-lt"/>
                <a:cs typeface="Segoe UI Semilight" panose="020B0402040204020203" pitchFamily="34" charset="0"/>
              </a:rPr>
              <a:t>Azure Security Center</a:t>
            </a:r>
          </a:p>
          <a:p>
            <a:pPr>
              <a:defRPr/>
            </a:pPr>
            <a:r>
              <a:rPr lang="en-US" sz="2800" dirty="0">
                <a:solidFill>
                  <a:srgbClr val="FFFFFF"/>
                </a:solidFill>
                <a:latin typeface="+mj-lt"/>
                <a:cs typeface="Segoe UI Semilight" panose="020B0402040204020203" pitchFamily="34" charset="0"/>
              </a:rPr>
              <a:t>Azure Monitor</a:t>
            </a:r>
          </a:p>
          <a:p>
            <a:pPr>
              <a:defRPr/>
            </a:pPr>
            <a:r>
              <a:rPr lang="en-US" sz="2800" dirty="0">
                <a:solidFill>
                  <a:srgbClr val="FFFFFF"/>
                </a:solidFill>
                <a:latin typeface="+mj-lt"/>
                <a:cs typeface="Segoe UI Semilight" panose="020B0402040204020203" pitchFamily="34" charset="0"/>
              </a:rPr>
              <a:t>Azure Log Analytics</a:t>
            </a:r>
          </a:p>
          <a:p>
            <a:pPr>
              <a:defRPr/>
            </a:pPr>
            <a:r>
              <a:rPr lang="en-US" sz="2800" dirty="0">
                <a:solidFill>
                  <a:srgbClr val="FFFFFF"/>
                </a:solidFill>
                <a:latin typeface="+mj-lt"/>
                <a:cs typeface="Segoe UI Semilight" panose="020B0402040204020203" pitchFamily="34" charset="0"/>
              </a:rPr>
              <a:t>Azure Application Insights</a:t>
            </a:r>
          </a:p>
          <a:p>
            <a:pPr>
              <a:defRPr/>
            </a:pPr>
            <a:r>
              <a:rPr lang="en-US" sz="2800" dirty="0">
                <a:solidFill>
                  <a:srgbClr val="FFFFFF"/>
                </a:solidFill>
                <a:latin typeface="+mj-lt"/>
                <a:cs typeface="Segoe UI Semilight" panose="020B0402040204020203" pitchFamily="34" charset="0"/>
              </a:rPr>
              <a:t>Azure Network Watcher</a:t>
            </a:r>
            <a:endPar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0B0AD-0E65-449B-927F-FFB3517B5DF4}"/>
              </a:ext>
            </a:extLst>
          </p:cNvPr>
          <p:cNvSpPr>
            <a:spLocks noGrp="1"/>
          </p:cNvSpPr>
          <p:nvPr>
            <p:ph type="title"/>
          </p:nvPr>
        </p:nvSpPr>
        <p:spPr>
          <a:xfrm>
            <a:off x="269240" y="289511"/>
            <a:ext cx="11655840" cy="899665"/>
          </a:xfrm>
        </p:spPr>
        <p:txBody>
          <a:bodyPr/>
          <a:lstStyle/>
          <a:p>
            <a:r>
              <a:rPr lang="en-US" sz="4400" dirty="0"/>
              <a:t>Proof of concept solution</a:t>
            </a:r>
          </a:p>
        </p:txBody>
      </p:sp>
      <p:pic>
        <p:nvPicPr>
          <p:cNvPr id="2" name="Picture 1" descr="The Proof of Concept Solution diagram includes Cloud Shop Application. and Azure Management and Monitoring." title="Proof of Concept Solution diagram">
            <a:extLst>
              <a:ext uri="{FF2B5EF4-FFF2-40B4-BE49-F238E27FC236}">
                <a16:creationId xmlns:a16="http://schemas.microsoft.com/office/drawing/2014/main" id="{DD45BEB4-4917-4AFB-A524-766962DA80B6}"/>
              </a:ext>
            </a:extLst>
          </p:cNvPr>
          <p:cNvPicPr>
            <a:picLocks noChangeAspect="1"/>
          </p:cNvPicPr>
          <p:nvPr/>
        </p:nvPicPr>
        <p:blipFill>
          <a:blip r:embed="rId3"/>
          <a:stretch>
            <a:fillRect/>
          </a:stretch>
        </p:blipFill>
        <p:spPr>
          <a:xfrm>
            <a:off x="266920" y="1063052"/>
            <a:ext cx="11773259" cy="5668824"/>
          </a:xfrm>
          <a:prstGeom prst="rect">
            <a:avLst/>
          </a:prstGeom>
        </p:spPr>
      </p:pic>
    </p:spTree>
    <p:extLst>
      <p:ext uri="{BB962C8B-B14F-4D97-AF65-F5344CB8AC3E}">
        <p14:creationId xmlns:p14="http://schemas.microsoft.com/office/powerpoint/2010/main" val="31327025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C6623-B41B-49D9-80A7-0E899C3C1966}"/>
              </a:ext>
            </a:extLst>
          </p:cNvPr>
          <p:cNvSpPr>
            <a:spLocks noGrp="1"/>
          </p:cNvSpPr>
          <p:nvPr>
            <p:ph type="title"/>
          </p:nvPr>
        </p:nvSpPr>
        <p:spPr/>
        <p:txBody>
          <a:bodyPr/>
          <a:lstStyle/>
          <a:p>
            <a:r>
              <a:rPr lang="en-US" sz="4400" dirty="0"/>
              <a:t>Solution Details – Resource Manager Templates</a:t>
            </a:r>
          </a:p>
        </p:txBody>
      </p:sp>
      <p:sp>
        <p:nvSpPr>
          <p:cNvPr id="5" name="Rectangle 4">
            <a:extLst>
              <a:ext uri="{FF2B5EF4-FFF2-40B4-BE49-F238E27FC236}">
                <a16:creationId xmlns:a16="http://schemas.microsoft.com/office/drawing/2014/main" id="{FC9F8629-9250-4232-975E-5EB80815A990}"/>
              </a:ext>
            </a:extLst>
          </p:cNvPr>
          <p:cNvSpPr/>
          <p:nvPr/>
        </p:nvSpPr>
        <p:spPr>
          <a:xfrm>
            <a:off x="269240" y="1481993"/>
            <a:ext cx="11392124" cy="5447645"/>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solidFill>
                  <a:srgbClr val="FFFFFF"/>
                </a:solidFill>
                <a:latin typeface="+mj-lt"/>
              </a:rPr>
              <a:t>Azure Resource Manager is the management interface that is used to deploy and manage applications</a:t>
            </a:r>
          </a:p>
          <a:p>
            <a:pPr marL="285750" indent="-285750">
              <a:spcAft>
                <a:spcPts val="1200"/>
              </a:spcAft>
              <a:buFont typeface="Arial" panose="020B0604020202020204" pitchFamily="34" charset="0"/>
              <a:buChar char="•"/>
            </a:pPr>
            <a:r>
              <a:rPr lang="en-US" sz="2800" dirty="0">
                <a:solidFill>
                  <a:srgbClr val="FFFFFF"/>
                </a:solidFill>
                <a:latin typeface="+mj-lt"/>
              </a:rPr>
              <a:t>Using Resource Manager Templates along with a Source Control solution, provides the ability to automate and deploy their VMs in a repeatable manor, without human interaction  </a:t>
            </a:r>
          </a:p>
          <a:p>
            <a:pPr marL="285750" indent="-285750">
              <a:spcAft>
                <a:spcPts val="1200"/>
              </a:spcAft>
              <a:buFont typeface="Arial" panose="020B0604020202020204" pitchFamily="34" charset="0"/>
              <a:buChar char="•"/>
            </a:pPr>
            <a:r>
              <a:rPr lang="en-US" sz="2800" dirty="0">
                <a:solidFill>
                  <a:srgbClr val="FFFFFF"/>
                </a:solidFill>
                <a:latin typeface="+mj-lt"/>
              </a:rPr>
              <a:t>Once the template has been tested and deployed to Azure, it will be checked into source control</a:t>
            </a:r>
          </a:p>
          <a:p>
            <a:pPr marL="285750" indent="-285750">
              <a:spcAft>
                <a:spcPts val="1200"/>
              </a:spcAft>
              <a:buFont typeface="Arial" panose="020B0604020202020204" pitchFamily="34" charset="0"/>
              <a:buChar char="•"/>
            </a:pPr>
            <a:r>
              <a:rPr lang="en-US" sz="2800" dirty="0">
                <a:solidFill>
                  <a:srgbClr val="FFFFFF"/>
                </a:solidFill>
                <a:latin typeface="+mj-lt"/>
              </a:rPr>
              <a:t>All subsequent updates to the systems will be made by checking the template out of source control, making changes, testing them thoroughly, then deploying the updated template via automation</a:t>
            </a:r>
          </a:p>
          <a:p>
            <a:pPr marL="285750" indent="-285750">
              <a:buFont typeface="Arial" panose="020B0604020202020204" pitchFamily="34" charset="0"/>
              <a:buChar char="•"/>
            </a:pPr>
            <a:endParaRPr lang="en-US" sz="2800" dirty="0">
              <a:solidFill>
                <a:srgbClr val="FFFFFF"/>
              </a:solidFill>
              <a:latin typeface="+mj-lt"/>
            </a:endParaRPr>
          </a:p>
        </p:txBody>
      </p:sp>
    </p:spTree>
    <p:extLst>
      <p:ext uri="{BB962C8B-B14F-4D97-AF65-F5344CB8AC3E}">
        <p14:creationId xmlns:p14="http://schemas.microsoft.com/office/powerpoint/2010/main" val="2459289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DC77-4232-48E0-97B6-F9FE515457C9}"/>
              </a:ext>
            </a:extLst>
          </p:cNvPr>
          <p:cNvSpPr>
            <a:spLocks noGrp="1"/>
          </p:cNvSpPr>
          <p:nvPr>
            <p:ph type="title"/>
          </p:nvPr>
        </p:nvSpPr>
        <p:spPr/>
        <p:txBody>
          <a:bodyPr/>
          <a:lstStyle/>
          <a:p>
            <a:r>
              <a:rPr lang="en-US" sz="4400" dirty="0"/>
              <a:t>Solution Details –Azure Automation</a:t>
            </a:r>
          </a:p>
        </p:txBody>
      </p:sp>
      <p:sp>
        <p:nvSpPr>
          <p:cNvPr id="5" name="Rectangle 4">
            <a:extLst>
              <a:ext uri="{FF2B5EF4-FFF2-40B4-BE49-F238E27FC236}">
                <a16:creationId xmlns:a16="http://schemas.microsoft.com/office/drawing/2014/main" id="{EF86AF8B-0714-45E5-A34B-4151CFA5AD1A}"/>
              </a:ext>
            </a:extLst>
          </p:cNvPr>
          <p:cNvSpPr/>
          <p:nvPr/>
        </p:nvSpPr>
        <p:spPr>
          <a:xfrm>
            <a:off x="389339" y="1189176"/>
            <a:ext cx="10953549" cy="3847207"/>
          </a:xfrm>
          <a:prstGeom prst="rect">
            <a:avLst/>
          </a:prstGeom>
        </p:spPr>
        <p:txBody>
          <a:bodyPr wrap="square">
            <a:spAutoFit/>
          </a:bodyPr>
          <a:lstStyle/>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Azure Automation DSC (a solution that builds on top of the fundamentals introduced in PowerShell DSC) and can automate and manage the configuration of servers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When the VMs are provisioning, they will communicate with Azure Automation and use Desired State Configuration to receive the       application configurations</a:t>
            </a:r>
          </a:p>
          <a:p>
            <a:pPr marL="457200" indent="-457200">
              <a:spcAft>
                <a:spcPts val="1200"/>
              </a:spcAft>
              <a:buFont typeface="Arial" panose="020B0604020202020204" pitchFamily="34" charset="0"/>
              <a:buChar char="•"/>
            </a:pPr>
            <a:r>
              <a:rPr lang="en-US" sz="2800" dirty="0">
                <a:solidFill>
                  <a:srgbClr val="FFFFFF"/>
                </a:solidFill>
                <a:latin typeface="+mj-lt"/>
                <a:cs typeface="Segoe UI Semilight" panose="020B0402040204020203" pitchFamily="34" charset="0"/>
              </a:rPr>
              <a:t>This is a fully automated install and configuration management solution leveraging DevOps principles</a:t>
            </a:r>
          </a:p>
        </p:txBody>
      </p:sp>
    </p:spTree>
    <p:extLst>
      <p:ext uri="{BB962C8B-B14F-4D97-AF65-F5344CB8AC3E}">
        <p14:creationId xmlns:p14="http://schemas.microsoft.com/office/powerpoint/2010/main" val="69044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939727-09D5-4335-AD32-F6D34EAE3EA5}"/>
              </a:ext>
            </a:extLst>
          </p:cNvPr>
          <p:cNvSpPr>
            <a:spLocks noGrp="1"/>
          </p:cNvSpPr>
          <p:nvPr>
            <p:ph type="title"/>
          </p:nvPr>
        </p:nvSpPr>
        <p:spPr>
          <a:xfrm>
            <a:off x="179780" y="-25941"/>
            <a:ext cx="10515600" cy="1325563"/>
          </a:xfrm>
        </p:spPr>
        <p:txBody>
          <a:bodyPr/>
          <a:lstStyle/>
          <a:p>
            <a:r>
              <a:rPr lang="en-US" sz="4400" dirty="0">
                <a:solidFill>
                  <a:schemeClr val="tx1"/>
                </a:solidFill>
              </a:rPr>
              <a:t>DevOps – People, process, and tools</a:t>
            </a:r>
          </a:p>
        </p:txBody>
      </p:sp>
      <p:sp>
        <p:nvSpPr>
          <p:cNvPr id="11" name="TextBox 10">
            <a:extLst>
              <a:ext uri="{FF2B5EF4-FFF2-40B4-BE49-F238E27FC236}">
                <a16:creationId xmlns:a16="http://schemas.microsoft.com/office/drawing/2014/main" id="{D10B10B6-A029-44C4-8ABF-938131DE71AE}"/>
              </a:ext>
            </a:extLst>
          </p:cNvPr>
          <p:cNvSpPr txBox="1"/>
          <p:nvPr/>
        </p:nvSpPr>
        <p:spPr>
          <a:xfrm>
            <a:off x="2968389" y="4462350"/>
            <a:ext cx="1676162"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1) Developers</a:t>
            </a:r>
          </a:p>
        </p:txBody>
      </p:sp>
      <p:sp>
        <p:nvSpPr>
          <p:cNvPr id="10" name="TextBox 9">
            <a:extLst>
              <a:ext uri="{FF2B5EF4-FFF2-40B4-BE49-F238E27FC236}">
                <a16:creationId xmlns:a16="http://schemas.microsoft.com/office/drawing/2014/main" id="{FAAD0694-C037-4276-95C0-602B1BB4F6D1}"/>
              </a:ext>
            </a:extLst>
          </p:cNvPr>
          <p:cNvSpPr txBox="1"/>
          <p:nvPr/>
        </p:nvSpPr>
        <p:spPr>
          <a:xfrm>
            <a:off x="1208782"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2) Code repository</a:t>
            </a:r>
          </a:p>
        </p:txBody>
      </p:sp>
      <p:sp>
        <p:nvSpPr>
          <p:cNvPr id="12" name="TextBox 11">
            <a:extLst>
              <a:ext uri="{FF2B5EF4-FFF2-40B4-BE49-F238E27FC236}">
                <a16:creationId xmlns:a16="http://schemas.microsoft.com/office/drawing/2014/main" id="{5F533D29-0F16-4B3E-9D27-FBD2B6BB06EC}"/>
              </a:ext>
            </a:extLst>
          </p:cNvPr>
          <p:cNvSpPr txBox="1"/>
          <p:nvPr/>
        </p:nvSpPr>
        <p:spPr>
          <a:xfrm>
            <a:off x="3799214"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3) Build</a:t>
            </a:r>
          </a:p>
        </p:txBody>
      </p:sp>
      <p:sp>
        <p:nvSpPr>
          <p:cNvPr id="13" name="TextBox 12">
            <a:extLst>
              <a:ext uri="{FF2B5EF4-FFF2-40B4-BE49-F238E27FC236}">
                <a16:creationId xmlns:a16="http://schemas.microsoft.com/office/drawing/2014/main" id="{A99FF911-08E6-4C4D-8F68-6A58DA7C2CFF}"/>
              </a:ext>
            </a:extLst>
          </p:cNvPr>
          <p:cNvSpPr txBox="1"/>
          <p:nvPr/>
        </p:nvSpPr>
        <p:spPr>
          <a:xfrm>
            <a:off x="6313458"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4) Test</a:t>
            </a:r>
          </a:p>
        </p:txBody>
      </p:sp>
      <p:sp>
        <p:nvSpPr>
          <p:cNvPr id="14" name="TextBox 13">
            <a:extLst>
              <a:ext uri="{FF2B5EF4-FFF2-40B4-BE49-F238E27FC236}">
                <a16:creationId xmlns:a16="http://schemas.microsoft.com/office/drawing/2014/main" id="{44F864D1-08C0-4616-96A2-74A658C82DD3}"/>
              </a:ext>
            </a:extLst>
          </p:cNvPr>
          <p:cNvSpPr txBox="1"/>
          <p:nvPr/>
        </p:nvSpPr>
        <p:spPr>
          <a:xfrm>
            <a:off x="8494465" y="1143325"/>
            <a:ext cx="1980919" cy="380946"/>
          </a:xfrm>
          <a:prstGeom prst="rect">
            <a:avLst/>
          </a:prstGeom>
        </p:spPr>
        <p:txBody>
          <a:bodyPr vert="horz" wrap="square" lIns="91427" tIns="91427" rIns="91427" bIns="91427" rtlCol="0" anchor="t">
            <a:noAutofit/>
          </a:bodyPr>
          <a:lstStyle/>
          <a:p>
            <a:pPr marL="233318" marR="0" lvl="0" indent="-233318"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5) Deploy</a:t>
            </a:r>
          </a:p>
        </p:txBody>
      </p:sp>
      <p:sp>
        <p:nvSpPr>
          <p:cNvPr id="15" name="TextBox 14">
            <a:extLst>
              <a:ext uri="{FF2B5EF4-FFF2-40B4-BE49-F238E27FC236}">
                <a16:creationId xmlns:a16="http://schemas.microsoft.com/office/drawing/2014/main" id="{C4E5437D-2C85-4B0B-920F-B8637F060D74}"/>
              </a:ext>
            </a:extLst>
          </p:cNvPr>
          <p:cNvSpPr txBox="1"/>
          <p:nvPr/>
        </p:nvSpPr>
        <p:spPr>
          <a:xfrm>
            <a:off x="4826206" y="5524202"/>
            <a:ext cx="2447018" cy="380946"/>
          </a:xfrm>
          <a:prstGeom prst="rect">
            <a:avLst/>
          </a:prstGeom>
        </p:spPr>
        <p:txBody>
          <a:bodyPr vert="horz" wrap="squar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rPr>
              <a:t>6) Monitor and improve</a:t>
            </a:r>
          </a:p>
        </p:txBody>
      </p:sp>
      <p:pic>
        <p:nvPicPr>
          <p:cNvPr id="3" name="Picture 2" descr="The DevOps flowchart has six step: 1, Developers; 2, Code repository; 3, Build; 4, Test; 5, Deploy; 6, Monitor and improve." title="DevOps flowchart">
            <a:extLst>
              <a:ext uri="{FF2B5EF4-FFF2-40B4-BE49-F238E27FC236}">
                <a16:creationId xmlns:a16="http://schemas.microsoft.com/office/drawing/2014/main" id="{1CB8D236-B8A8-444F-88B4-9E446B00E8FD}"/>
              </a:ext>
            </a:extLst>
          </p:cNvPr>
          <p:cNvPicPr>
            <a:picLocks noChangeAspect="1"/>
          </p:cNvPicPr>
          <p:nvPr/>
        </p:nvPicPr>
        <p:blipFill>
          <a:blip r:embed="rId3"/>
          <a:stretch>
            <a:fillRect/>
          </a:stretch>
        </p:blipFill>
        <p:spPr>
          <a:xfrm>
            <a:off x="410426" y="1028412"/>
            <a:ext cx="11278578" cy="5273497"/>
          </a:xfrm>
          <a:prstGeom prst="rect">
            <a:avLst/>
          </a:prstGeom>
        </p:spPr>
      </p:pic>
    </p:spTree>
    <p:extLst>
      <p:ext uri="{BB962C8B-B14F-4D97-AF65-F5344CB8AC3E}">
        <p14:creationId xmlns:p14="http://schemas.microsoft.com/office/powerpoint/2010/main" val="2670373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Azure Monitor</a:t>
            </a:r>
          </a:p>
        </p:txBody>
      </p:sp>
      <p:sp>
        <p:nvSpPr>
          <p:cNvPr id="5" name="Rectangle 4">
            <a:extLst>
              <a:ext uri="{FF2B5EF4-FFF2-40B4-BE49-F238E27FC236}">
                <a16:creationId xmlns:a16="http://schemas.microsoft.com/office/drawing/2014/main" id="{88D03C4B-0862-4BF3-9E52-730007FACDE6}"/>
              </a:ext>
            </a:extLst>
          </p:cNvPr>
          <p:cNvSpPr/>
          <p:nvPr/>
        </p:nvSpPr>
        <p:spPr>
          <a:xfrm>
            <a:off x="442763" y="1070591"/>
            <a:ext cx="6682866" cy="5524589"/>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Azure Monitor provides base-level infrastructure metrics and logs for most services in Microsoft Azure.</a:t>
            </a:r>
          </a:p>
          <a:p>
            <a:pPr>
              <a:spcBef>
                <a:spcPts val="1800"/>
              </a:spcBef>
            </a:pPr>
            <a:r>
              <a:rPr lang="en-US" sz="2800" dirty="0">
                <a:solidFill>
                  <a:srgbClr val="FFFFFF"/>
                </a:solidFill>
                <a:latin typeface="+mj-lt"/>
                <a:cs typeface="Segoe UI Semilight" panose="020B0402040204020203" pitchFamily="34" charset="0"/>
              </a:rPr>
              <a:t>Azure Monitor supports alerts based on</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Metrics</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Activity Log</a:t>
            </a:r>
          </a:p>
          <a:p>
            <a:pPr marL="457200" indent="-457200">
              <a:buFont typeface="Arial" panose="020B0604020202020204" pitchFamily="34" charset="0"/>
              <a:buChar char="•"/>
            </a:pPr>
            <a:r>
              <a:rPr lang="en-US" sz="2800" dirty="0">
                <a:solidFill>
                  <a:srgbClr val="FFFFFF"/>
                </a:solidFill>
                <a:latin typeface="+mj-lt"/>
                <a:cs typeface="Segoe UI Semilight" panose="020B0402040204020203" pitchFamily="34" charset="0"/>
              </a:rPr>
              <a:t>Diagnostics Logs</a:t>
            </a:r>
          </a:p>
          <a:p>
            <a:pPr>
              <a:spcBef>
                <a:spcPts val="1800"/>
              </a:spcBef>
            </a:pPr>
            <a:r>
              <a:rPr lang="en-US" sz="2800" dirty="0">
                <a:solidFill>
                  <a:srgbClr val="FFFFFF"/>
                </a:solidFill>
                <a:latin typeface="+mj-lt"/>
                <a:cs typeface="Segoe UI Semilight" panose="020B0402040204020203" pitchFamily="34" charset="0"/>
              </a:rPr>
              <a:t>Both the new and 'classic' alerts framework </a:t>
            </a:r>
            <a:br>
              <a:rPr lang="en-US" sz="2800" dirty="0">
                <a:solidFill>
                  <a:srgbClr val="FFFFFF"/>
                </a:solidFill>
                <a:latin typeface="+mj-lt"/>
                <a:cs typeface="Segoe UI Semilight" panose="020B0402040204020203" pitchFamily="34" charset="0"/>
              </a:rPr>
            </a:br>
            <a:r>
              <a:rPr lang="en-US" sz="2800" dirty="0">
                <a:solidFill>
                  <a:srgbClr val="FFFFFF"/>
                </a:solidFill>
                <a:latin typeface="+mj-lt"/>
                <a:cs typeface="Segoe UI Semilight" panose="020B0402040204020203" pitchFamily="34" charset="0"/>
              </a:rPr>
              <a:t>are supported.</a:t>
            </a:r>
          </a:p>
          <a:p>
            <a:pPr>
              <a:spcBef>
                <a:spcPts val="1800"/>
              </a:spcBef>
            </a:pPr>
            <a:r>
              <a:rPr lang="en-US" sz="2800" dirty="0">
                <a:solidFill>
                  <a:srgbClr val="FFFFFF"/>
                </a:solidFill>
                <a:latin typeface="+mj-lt"/>
                <a:cs typeface="Segoe UI Semilight" panose="020B0402040204020203" pitchFamily="34" charset="0"/>
              </a:rPr>
              <a:t>For longer-term retention and in-depth diagnostics, Log Analytics will also be used.</a:t>
            </a:r>
          </a:p>
        </p:txBody>
      </p:sp>
      <p:pic>
        <p:nvPicPr>
          <p:cNvPr id="2" name="Picture 1" descr="Azure portal screenshot showing the settings to configure an Azure Alert. The settings are in 3 sections: 1) define alert conidtion 2) Define alert details 3) Define action group." title="Azure alerts screenshot">
            <a:extLst>
              <a:ext uri="{FF2B5EF4-FFF2-40B4-BE49-F238E27FC236}">
                <a16:creationId xmlns:a16="http://schemas.microsoft.com/office/drawing/2014/main" id="{73678699-927C-4EE7-842D-C2A21D7B227F}"/>
              </a:ext>
            </a:extLst>
          </p:cNvPr>
          <p:cNvPicPr>
            <a:picLocks noChangeAspect="1"/>
          </p:cNvPicPr>
          <p:nvPr/>
        </p:nvPicPr>
        <p:blipFill>
          <a:blip r:embed="rId3"/>
          <a:stretch>
            <a:fillRect/>
          </a:stretch>
        </p:blipFill>
        <p:spPr>
          <a:xfrm>
            <a:off x="7125629" y="1267871"/>
            <a:ext cx="4865235" cy="4909905"/>
          </a:xfrm>
          <a:prstGeom prst="rect">
            <a:avLst/>
          </a:prstGeom>
        </p:spPr>
      </p:pic>
    </p:spTree>
    <p:extLst>
      <p:ext uri="{BB962C8B-B14F-4D97-AF65-F5344CB8AC3E}">
        <p14:creationId xmlns:p14="http://schemas.microsoft.com/office/powerpoint/2010/main" val="1763734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Azure Monitor</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5468216" cy="491211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Ingest logs and</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metrics from multiple sources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Supports storage, queries, visualization, and automation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Integration with Application Insights, </a:t>
            </a:r>
            <a:r>
              <a:rPr kumimoji="0" lang="en-US" sz="3200" b="0" i="0" u="none" strike="noStrike" kern="1200" cap="none" spc="0" normalizeH="0" baseline="0" noProof="0" dirty="0" err="1">
                <a:ln>
                  <a:noFill/>
                </a:ln>
                <a:solidFill>
                  <a:srgbClr val="FFFFFF"/>
                </a:solidFill>
                <a:effectLst/>
                <a:uLnTx/>
                <a:uFillTx/>
                <a:latin typeface="+mj-lt"/>
                <a:cs typeface="Segoe UI Semilight" panose="020B0402040204020203" pitchFamily="34" charset="0"/>
              </a:rPr>
              <a:t>PowerBI</a:t>
            </a: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a:t>
            </a:r>
            <a:r>
              <a:rPr kumimoji="0" lang="en-US" sz="3200" b="0" i="0" u="none" strike="noStrike" kern="1200" cap="none" spc="0" normalizeH="0" noProof="0" dirty="0">
                <a:ln>
                  <a:noFill/>
                </a:ln>
                <a:solidFill>
                  <a:srgbClr val="FFFFFF"/>
                </a:solidFill>
                <a:effectLst/>
                <a:uLnTx/>
                <a:uFillTx/>
                <a:latin typeface="+mj-lt"/>
                <a:cs typeface="Segoe UI Semilight" panose="020B0402040204020203" pitchFamily="34" charset="0"/>
              </a:rPr>
              <a:t> and third-party tools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baseline="0" dirty="0">
                <a:solidFill>
                  <a:srgbClr val="FFFFFF"/>
                </a:solidFill>
                <a:latin typeface="+mj-lt"/>
                <a:cs typeface="Segoe UI Semilight" panose="020B0402040204020203" pitchFamily="34" charset="0"/>
              </a:rPr>
              <a:t>Consistent</a:t>
            </a:r>
            <a:r>
              <a:rPr lang="en-US" sz="3200" dirty="0">
                <a:solidFill>
                  <a:srgbClr val="FFFFFF"/>
                </a:solidFill>
                <a:latin typeface="+mj-lt"/>
                <a:cs typeface="Segoe UI Semilight" panose="020B0402040204020203" pitchFamily="34" charset="0"/>
              </a:rPr>
              <a:t> query language and alerting across toolsets</a:t>
            </a:r>
            <a:endPar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p:txBody>
      </p:sp>
      <p:pic>
        <p:nvPicPr>
          <p:cNvPr id="4" name="Picture 3" descr="Diagram showing the data sources for Azure Monitor (application logs and metrics, diagnostic logs, OS metrics, and Azure activity log), with an arrow pointing to the various features of Azure Monitor (route to other services, store or archive, query, visualize, automate)." title="Azure monitor diagram">
            <a:extLst>
              <a:ext uri="{FF2B5EF4-FFF2-40B4-BE49-F238E27FC236}">
                <a16:creationId xmlns:a16="http://schemas.microsoft.com/office/drawing/2014/main" id="{33B642D3-E69C-42A0-B6F6-2019D0A0E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188" y="1419239"/>
            <a:ext cx="6073045" cy="4206401"/>
          </a:xfrm>
          <a:prstGeom prst="rect">
            <a:avLst/>
          </a:prstGeom>
        </p:spPr>
      </p:pic>
    </p:spTree>
    <p:extLst>
      <p:ext uri="{BB962C8B-B14F-4D97-AF65-F5344CB8AC3E}">
        <p14:creationId xmlns:p14="http://schemas.microsoft.com/office/powerpoint/2010/main" val="458730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a:t>
            </a:r>
          </a:p>
        </p:txBody>
      </p:sp>
      <p:sp>
        <p:nvSpPr>
          <p:cNvPr id="5" name="Rectangle 4">
            <a:extLst>
              <a:ext uri="{FF2B5EF4-FFF2-40B4-BE49-F238E27FC236}">
                <a16:creationId xmlns:a16="http://schemas.microsoft.com/office/drawing/2014/main" id="{88D03C4B-0862-4BF3-9E52-730007FACDE6}"/>
              </a:ext>
            </a:extLst>
          </p:cNvPr>
          <p:cNvSpPr/>
          <p:nvPr/>
        </p:nvSpPr>
        <p:spPr>
          <a:xfrm>
            <a:off x="442762" y="1070591"/>
            <a:ext cx="10953549" cy="4770537"/>
          </a:xfrm>
          <a:prstGeom prst="rect">
            <a:avLst/>
          </a:prstGeom>
        </p:spPr>
        <p:txBody>
          <a:bodyPr wrap="square">
            <a:spAutoFit/>
          </a:bodyPr>
          <a:lstStyle/>
          <a:p>
            <a:r>
              <a:rPr lang="en-US" sz="2800" dirty="0">
                <a:solidFill>
                  <a:srgbClr val="FFFFFF"/>
                </a:solidFill>
                <a:latin typeface="+mj-lt"/>
                <a:cs typeface="Segoe UI Semilight" panose="020B0402040204020203" pitchFamily="34" charset="0"/>
              </a:rPr>
              <a:t>A Log Analytics Workspace will be provisioned using the Azure portal and all of the systems that make up the Contoso deployments.</a:t>
            </a:r>
          </a:p>
          <a:p>
            <a:endParaRPr lang="en-US" sz="24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The following solutions will be added:</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Update Management</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Change Tracking</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SQL Server Health Check</a:t>
            </a:r>
          </a:p>
          <a:p>
            <a:pPr marL="285750" indent="-285750">
              <a:buFont typeface="Arial" panose="020B0604020202020204" pitchFamily="34" charset="0"/>
              <a:buChar char="•"/>
            </a:pPr>
            <a:r>
              <a:rPr lang="en-US" sz="2800" dirty="0">
                <a:solidFill>
                  <a:srgbClr val="FFFFFF"/>
                </a:solidFill>
                <a:latin typeface="+mj-lt"/>
                <a:cs typeface="Segoe UI Semilight" panose="020B0402040204020203" pitchFamily="34" charset="0"/>
              </a:rPr>
              <a:t>Application Insights Connector</a:t>
            </a:r>
          </a:p>
          <a:p>
            <a:endParaRPr lang="en-US" sz="2800" dirty="0">
              <a:solidFill>
                <a:srgbClr val="FFFFFF"/>
              </a:solidFill>
              <a:latin typeface="+mj-lt"/>
              <a:cs typeface="Segoe UI Semilight" panose="020B0402040204020203" pitchFamily="34" charset="0"/>
            </a:endParaRPr>
          </a:p>
          <a:p>
            <a:r>
              <a:rPr lang="en-US" sz="2800" dirty="0">
                <a:solidFill>
                  <a:srgbClr val="FFFFFF"/>
                </a:solidFill>
                <a:latin typeface="+mj-lt"/>
                <a:cs typeface="Segoe UI Semilight" panose="020B0402040204020203" pitchFamily="34" charset="0"/>
              </a:rPr>
              <a:t>This Workspace will also be used by Security Center and Network Watcher.</a:t>
            </a:r>
          </a:p>
        </p:txBody>
      </p:sp>
    </p:spTree>
    <p:extLst>
      <p:ext uri="{BB962C8B-B14F-4D97-AF65-F5344CB8AC3E}">
        <p14:creationId xmlns:p14="http://schemas.microsoft.com/office/powerpoint/2010/main" val="181353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10" name="Content Placeholder 2">
            <a:extLst>
              <a:ext uri="{FF2B5EF4-FFF2-40B4-BE49-F238E27FC236}">
                <a16:creationId xmlns:a16="http://schemas.microsoft.com/office/drawing/2014/main" id="{89D47109-FAA6-4D44-AD0C-75D4D4F7ECD4}"/>
              </a:ext>
            </a:extLst>
          </p:cNvPr>
          <p:cNvSpPr txBox="1">
            <a:spLocks/>
          </p:cNvSpPr>
          <p:nvPr/>
        </p:nvSpPr>
        <p:spPr>
          <a:xfrm>
            <a:off x="421334" y="1635084"/>
            <a:ext cx="5043295" cy="11818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cs typeface="Segoe UI Semilight" panose="020B0402040204020203" pitchFamily="34" charset="0"/>
              </a:rPr>
              <a:t>Log collection, search and analytics</a:t>
            </a:r>
          </a:p>
        </p:txBody>
      </p:sp>
      <p:pic>
        <p:nvPicPr>
          <p:cNvPr id="9" name="Picture 8" descr="The Log Search blade has a callout pointing to *Type-SecurityBaseline, and to the Type (1) field, which is set to SecurityBaseline." title="Log Search blade">
            <a:extLst>
              <a:ext uri="{FF2B5EF4-FFF2-40B4-BE49-F238E27FC236}">
                <a16:creationId xmlns:a16="http://schemas.microsoft.com/office/drawing/2014/main" id="{7B005F29-3925-4A23-ACE3-1E673F52F9DF}"/>
              </a:ext>
            </a:extLst>
          </p:cNvPr>
          <p:cNvPicPr/>
          <p:nvPr/>
        </p:nvPicPr>
        <p:blipFill>
          <a:blip r:embed="rId3"/>
          <a:stretch>
            <a:fillRect/>
          </a:stretch>
        </p:blipFill>
        <p:spPr>
          <a:xfrm>
            <a:off x="639536" y="2816946"/>
            <a:ext cx="4825093" cy="3476896"/>
          </a:xfrm>
          <a:prstGeom prst="rect">
            <a:avLst/>
          </a:prstGeom>
        </p:spPr>
      </p:pic>
      <p:sp>
        <p:nvSpPr>
          <p:cNvPr id="7" name="Content Placeholder 2">
            <a:extLst>
              <a:ext uri="{FF2B5EF4-FFF2-40B4-BE49-F238E27FC236}">
                <a16:creationId xmlns:a16="http://schemas.microsoft.com/office/drawing/2014/main" id="{799581F1-B679-48FB-9326-B71AA6C2A670}"/>
              </a:ext>
            </a:extLst>
          </p:cNvPr>
          <p:cNvSpPr txBox="1">
            <a:spLocks/>
          </p:cNvSpPr>
          <p:nvPr/>
        </p:nvSpPr>
        <p:spPr>
          <a:xfrm>
            <a:off x="6927204" y="1776219"/>
            <a:ext cx="4716723"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Security Center</a:t>
            </a:r>
          </a:p>
        </p:txBody>
      </p:sp>
      <p:pic>
        <p:nvPicPr>
          <p:cNvPr id="8" name="Picture 7" descr="Screenshot of the Security Center overview blade, showing a variety of summary charts" title="Security Center screenshot">
            <a:extLst>
              <a:ext uri="{FF2B5EF4-FFF2-40B4-BE49-F238E27FC236}">
                <a16:creationId xmlns:a16="http://schemas.microsoft.com/office/drawing/2014/main" id="{AB5EA469-85FB-41C7-8C96-9599D1FD6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51" y="2767347"/>
            <a:ext cx="5299742" cy="2788632"/>
          </a:xfrm>
          <a:prstGeom prst="rect">
            <a:avLst/>
          </a:prstGeom>
        </p:spPr>
      </p:pic>
    </p:spTree>
    <p:extLst>
      <p:ext uri="{BB962C8B-B14F-4D97-AF65-F5344CB8AC3E}">
        <p14:creationId xmlns:p14="http://schemas.microsoft.com/office/powerpoint/2010/main" val="796504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7084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8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666A-52FD-492D-8AB1-38D2A690CF3E}"/>
              </a:ext>
            </a:extLst>
          </p:cNvPr>
          <p:cNvSpPr>
            <a:spLocks noGrp="1"/>
          </p:cNvSpPr>
          <p:nvPr>
            <p:ph type="title"/>
          </p:nvPr>
        </p:nvSpPr>
        <p:spPr/>
        <p:txBody>
          <a:bodyPr/>
          <a:lstStyle/>
          <a:p>
            <a:r>
              <a:rPr lang="en-US" sz="4400" dirty="0"/>
              <a:t>Solution details – Log Analytics Query Example</a:t>
            </a:r>
          </a:p>
        </p:txBody>
      </p:sp>
      <p:sp>
        <p:nvSpPr>
          <p:cNvPr id="5" name="Rectangle 4">
            <a:extLst>
              <a:ext uri="{FF2B5EF4-FFF2-40B4-BE49-F238E27FC236}">
                <a16:creationId xmlns:a16="http://schemas.microsoft.com/office/drawing/2014/main" id="{88D03C4B-0862-4BF3-9E52-730007FACDE6}"/>
              </a:ext>
            </a:extLst>
          </p:cNvPr>
          <p:cNvSpPr/>
          <p:nvPr/>
        </p:nvSpPr>
        <p:spPr>
          <a:xfrm>
            <a:off x="266920" y="1189176"/>
            <a:ext cx="12113511" cy="3724096"/>
          </a:xfrm>
          <a:prstGeom prst="rect">
            <a:avLst/>
          </a:prstGeom>
        </p:spPr>
        <p:txBody>
          <a:bodyPr wrap="square">
            <a:spAutoFit/>
          </a:bodyPr>
          <a:lstStyle/>
          <a:p>
            <a:r>
              <a:rPr lang="en-US" sz="3200" dirty="0">
                <a:solidFill>
                  <a:srgbClr val="FFFFFF"/>
                </a:solidFill>
                <a:latin typeface="+mj-lt"/>
                <a:cs typeface="Segoe UI Semilight" panose="020B0402040204020203" pitchFamily="34" charset="0"/>
              </a:rPr>
              <a:t>Chart the number of alerts raised per day, broken out by severity. </a:t>
            </a:r>
          </a:p>
          <a:p>
            <a:endParaRPr lang="en-IE" sz="2800" dirty="0">
              <a:solidFill>
                <a:srgbClr val="FFFFFF"/>
              </a:solidFill>
              <a:latin typeface="+mj-lt"/>
              <a:cs typeface="Segoe UI Semilight" panose="020B0402040204020203" pitchFamily="34" charset="0"/>
            </a:endParaRPr>
          </a:p>
          <a:p>
            <a:r>
              <a:rPr lang="en-IE" sz="2400" dirty="0">
                <a:solidFill>
                  <a:srgbClr val="FFC000"/>
                </a:solidFill>
                <a:latin typeface="Consolas" panose="020B0609020204030204" pitchFamily="49" charset="0"/>
                <a:cs typeface="Segoe UI Semilight" panose="020B0402040204020203" pitchFamily="34" charset="0"/>
              </a:rPr>
              <a:t>Alert </a:t>
            </a:r>
          </a:p>
          <a:p>
            <a:r>
              <a:rPr lang="en-IE" sz="2400" dirty="0">
                <a:solidFill>
                  <a:srgbClr val="FFC000"/>
                </a:solidFill>
                <a:latin typeface="Consolas" panose="020B0609020204030204" pitchFamily="49" charset="0"/>
                <a:cs typeface="Segoe UI Semilight" panose="020B0402040204020203" pitchFamily="34" charset="0"/>
              </a:rPr>
              <a:t>| where </a:t>
            </a:r>
            <a:r>
              <a:rPr lang="en-IE" sz="2400" dirty="0" err="1">
                <a:solidFill>
                  <a:srgbClr val="FFC000"/>
                </a:solidFill>
                <a:latin typeface="Consolas" panose="020B0609020204030204" pitchFamily="49" charset="0"/>
                <a:cs typeface="Segoe UI Semilight" panose="020B0402040204020203" pitchFamily="34" charset="0"/>
              </a:rPr>
              <a:t>TimeGenerated</a:t>
            </a:r>
            <a:r>
              <a:rPr lang="en-IE" sz="2400" dirty="0">
                <a:solidFill>
                  <a:srgbClr val="FFC000"/>
                </a:solidFill>
                <a:latin typeface="Consolas" panose="020B0609020204030204" pitchFamily="49" charset="0"/>
                <a:cs typeface="Segoe UI Semilight" panose="020B0402040204020203" pitchFamily="34" charset="0"/>
              </a:rPr>
              <a:t> &gt; ago(7d)</a:t>
            </a:r>
          </a:p>
          <a:p>
            <a:r>
              <a:rPr lang="en-US" sz="2400" dirty="0">
                <a:solidFill>
                  <a:srgbClr val="FFC000"/>
                </a:solidFill>
                <a:latin typeface="Consolas" panose="020B0609020204030204" pitchFamily="49" charset="0"/>
                <a:cs typeface="Segoe UI Semilight" panose="020B0402040204020203" pitchFamily="34" charset="0"/>
              </a:rPr>
              <a:t>| summarize count() by </a:t>
            </a:r>
            <a:r>
              <a:rPr lang="en-US" sz="2400" dirty="0" err="1">
                <a:solidFill>
                  <a:srgbClr val="FFC000"/>
                </a:solidFill>
                <a:latin typeface="Consolas" panose="020B0609020204030204" pitchFamily="49" charset="0"/>
                <a:cs typeface="Segoe UI Semilight" panose="020B0402040204020203" pitchFamily="34" charset="0"/>
              </a:rPr>
              <a:t>AlertSeverity</a:t>
            </a:r>
            <a:r>
              <a:rPr lang="en-US" sz="2400" dirty="0">
                <a:solidFill>
                  <a:srgbClr val="FFC000"/>
                </a:solidFill>
                <a:latin typeface="Consolas" panose="020B0609020204030204" pitchFamily="49" charset="0"/>
                <a:cs typeface="Segoe UI Semilight" panose="020B0402040204020203" pitchFamily="34" charset="0"/>
              </a:rPr>
              <a:t>, in(</a:t>
            </a:r>
            <a:r>
              <a:rPr lang="en-US" sz="2400" dirty="0" err="1">
                <a:solidFill>
                  <a:srgbClr val="FFC000"/>
                </a:solidFill>
                <a:latin typeface="Consolas" panose="020B0609020204030204" pitchFamily="49" charset="0"/>
                <a:cs typeface="Segoe UI Semilight" panose="020B0402040204020203" pitchFamily="34" charset="0"/>
              </a:rPr>
              <a:t>TimeGenerated</a:t>
            </a:r>
            <a:r>
              <a:rPr lang="en-US" sz="2400" dirty="0">
                <a:solidFill>
                  <a:srgbClr val="FFC000"/>
                </a:solidFill>
                <a:latin typeface="Consolas" panose="020B0609020204030204" pitchFamily="49" charset="0"/>
                <a:cs typeface="Segoe UI Semilight" panose="020B0402040204020203" pitchFamily="34" charset="0"/>
              </a:rPr>
              <a:t>, 1d)</a:t>
            </a:r>
          </a:p>
          <a:p>
            <a:r>
              <a:rPr lang="en-IE" sz="2400" dirty="0">
                <a:solidFill>
                  <a:srgbClr val="FFC000"/>
                </a:solidFill>
                <a:latin typeface="Consolas" panose="020B0609020204030204" pitchFamily="49" charset="0"/>
                <a:cs typeface="Segoe UI Semilight" panose="020B0402040204020203" pitchFamily="34" charset="0"/>
              </a:rPr>
              <a:t>| render </a:t>
            </a:r>
            <a:r>
              <a:rPr lang="en-IE" sz="2400" dirty="0" err="1">
                <a:solidFill>
                  <a:srgbClr val="FFC000"/>
                </a:solidFill>
                <a:latin typeface="Consolas" panose="020B0609020204030204" pitchFamily="49" charset="0"/>
                <a:cs typeface="Segoe UI Semilight" panose="020B0402040204020203" pitchFamily="34" charset="0"/>
              </a:rPr>
              <a:t>barchart</a:t>
            </a:r>
            <a:r>
              <a:rPr lang="en-IE" sz="2400" dirty="0">
                <a:solidFill>
                  <a:srgbClr val="FFC000"/>
                </a:solidFill>
                <a:latin typeface="Consolas" panose="020B0609020204030204" pitchFamily="49" charset="0"/>
                <a:cs typeface="Segoe UI Semilight" panose="020B0402040204020203" pitchFamily="34" charset="0"/>
              </a:rPr>
              <a:t> kind=unstacked</a:t>
            </a:r>
          </a:p>
          <a:p>
            <a:endParaRPr lang="en-IE" sz="2400" dirty="0">
              <a:solidFill>
                <a:srgbClr val="FFFFFF"/>
              </a:solidFill>
              <a:latin typeface="Consolas" panose="020B0609020204030204" pitchFamily="49" charset="0"/>
              <a:cs typeface="Segoe UI Semilight" panose="020B0402040204020203" pitchFamily="34" charset="0"/>
            </a:endParaRPr>
          </a:p>
          <a:p>
            <a:r>
              <a:rPr lang="en-US" sz="3200" dirty="0">
                <a:solidFill>
                  <a:srgbClr val="FFFFFF"/>
                </a:solidFill>
                <a:latin typeface="+mj-lt"/>
                <a:cs typeface="Segoe UI Semilight" panose="020B0402040204020203" pitchFamily="34" charset="0"/>
              </a:rPr>
              <a:t>See more examples at:</a:t>
            </a:r>
          </a:p>
          <a:p>
            <a:r>
              <a:rPr lang="en-US" sz="2400" b="1" dirty="0"/>
              <a:t>https://github.com/MicrosoftDocs/LogAnalyticsExamples/tree/master/log-analytics</a:t>
            </a:r>
            <a:endParaRPr lang="en-IE" sz="3200" b="1" dirty="0">
              <a:solidFill>
                <a:srgbClr val="FFFFFF"/>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1289140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Management and monitoring</a:t>
            </a:r>
          </a:p>
        </p:txBody>
      </p:sp>
      <p:sp>
        <p:nvSpPr>
          <p:cNvPr id="9" name="Content Placeholder 2">
            <a:extLst>
              <a:ext uri="{FF2B5EF4-FFF2-40B4-BE49-F238E27FC236}">
                <a16:creationId xmlns:a16="http://schemas.microsoft.com/office/drawing/2014/main" id="{308E9F92-67AA-4790-88AB-17F867A91F92}"/>
              </a:ext>
            </a:extLst>
          </p:cNvPr>
          <p:cNvSpPr txBox="1">
            <a:spLocks/>
          </p:cNvSpPr>
          <p:nvPr/>
        </p:nvSpPr>
        <p:spPr>
          <a:xfrm>
            <a:off x="1153908" y="1776219"/>
            <a:ext cx="346203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Font typeface="Arial" pitchFamily="34" charset="0"/>
              <a:buNone/>
            </a:pPr>
            <a:r>
              <a:rPr lang="en-US" sz="3600" dirty="0">
                <a:solidFill>
                  <a:srgbClr val="FFFFFF"/>
                </a:solidFill>
                <a:latin typeface="+mj-lt"/>
              </a:rPr>
              <a:t>Change tracking</a:t>
            </a:r>
          </a:p>
        </p:txBody>
      </p:sp>
      <p:pic>
        <p:nvPicPr>
          <p:cNvPr id="7" name="Picture 6" descr="Screenshot of Resource Log Analytics data in line and bar graph format, with details below." title="Log Analytics Data">
            <a:extLst>
              <a:ext uri="{FF2B5EF4-FFF2-40B4-BE49-F238E27FC236}">
                <a16:creationId xmlns:a16="http://schemas.microsoft.com/office/drawing/2014/main" id="{199D7DF1-86EB-4E47-BD62-7CCC683F5C4E}"/>
              </a:ext>
            </a:extLst>
          </p:cNvPr>
          <p:cNvPicPr>
            <a:picLocks noChangeAspect="1"/>
          </p:cNvPicPr>
          <p:nvPr/>
        </p:nvPicPr>
        <p:blipFill rotWithShape="1">
          <a:blip r:embed="rId3"/>
          <a:srcRect l="-158" t="11739" r="158" b="-11739"/>
          <a:stretch/>
        </p:blipFill>
        <p:spPr>
          <a:xfrm>
            <a:off x="1153908" y="2767347"/>
            <a:ext cx="3715272" cy="3462976"/>
          </a:xfrm>
          <a:prstGeom prst="rect">
            <a:avLst/>
          </a:prstGeom>
        </p:spPr>
      </p:pic>
      <p:sp>
        <p:nvSpPr>
          <p:cNvPr id="11" name="Content Placeholder 2">
            <a:extLst>
              <a:ext uri="{FF2B5EF4-FFF2-40B4-BE49-F238E27FC236}">
                <a16:creationId xmlns:a16="http://schemas.microsoft.com/office/drawing/2014/main" id="{45DB25C5-55EB-461E-9419-D58A5C557B65}"/>
              </a:ext>
            </a:extLst>
          </p:cNvPr>
          <p:cNvSpPr txBox="1">
            <a:spLocks/>
          </p:cNvSpPr>
          <p:nvPr/>
        </p:nvSpPr>
        <p:spPr>
          <a:xfrm>
            <a:off x="6392834" y="1776219"/>
            <a:ext cx="5043295"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u="none" strike="noStrike" kern="1200" cap="none" spc="0" normalizeH="0" baseline="0" noProof="0" dirty="0">
                <a:ln>
                  <a:noFill/>
                </a:ln>
                <a:solidFill>
                  <a:srgbClr val="FFFFFF"/>
                </a:solidFill>
                <a:effectLst/>
                <a:uLnTx/>
                <a:uFillTx/>
                <a:latin typeface="+mj-lt"/>
                <a:cs typeface="Segoe UI Semilight" panose="020B0402040204020203" pitchFamily="34" charset="0"/>
              </a:rPr>
              <a:t>Update management</a:t>
            </a:r>
          </a:p>
        </p:txBody>
      </p:sp>
      <p:pic>
        <p:nvPicPr>
          <p:cNvPr id="12" name="Picture 2" descr="Screenshot of the Virtual machine blade." title="Virtual machine blade">
            <a:extLst>
              <a:ext uri="{FF2B5EF4-FFF2-40B4-BE49-F238E27FC236}">
                <a16:creationId xmlns:a16="http://schemas.microsoft.com/office/drawing/2014/main" id="{DE8358AE-C4B4-4817-B869-6B7A5B327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45" y="2767347"/>
            <a:ext cx="6143375" cy="194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16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Mobile solution</a:t>
            </a:r>
          </a:p>
        </p:txBody>
      </p:sp>
      <p:pic>
        <p:nvPicPr>
          <p:cNvPr id="9" name="Picture 8" descr="Screenshot of the Azure mobile app blade." title="Azure mobile app blade">
            <a:extLst>
              <a:ext uri="{FF2B5EF4-FFF2-40B4-BE49-F238E27FC236}">
                <a16:creationId xmlns:a16="http://schemas.microsoft.com/office/drawing/2014/main" id="{0FAC59A2-C54C-4E10-8673-A71D84ED5EBC}"/>
              </a:ext>
            </a:extLst>
          </p:cNvPr>
          <p:cNvPicPr/>
          <p:nvPr/>
        </p:nvPicPr>
        <p:blipFill>
          <a:blip r:embed="rId3"/>
          <a:stretch>
            <a:fillRect/>
          </a:stretch>
        </p:blipFill>
        <p:spPr>
          <a:xfrm>
            <a:off x="2810247" y="2177327"/>
            <a:ext cx="3612856" cy="2732584"/>
          </a:xfrm>
          <a:prstGeom prst="rect">
            <a:avLst/>
          </a:prstGeom>
        </p:spPr>
      </p:pic>
      <p:pic>
        <p:nvPicPr>
          <p:cNvPr id="4" name="Picture 3" descr="Screenshot of notification page of the Azure mobile app, showing a service availability notification" title="Azure mobile screenshot">
            <a:extLst>
              <a:ext uri="{FF2B5EF4-FFF2-40B4-BE49-F238E27FC236}">
                <a16:creationId xmlns:a16="http://schemas.microsoft.com/office/drawing/2014/main" id="{2BA8AE72-5B42-4664-91E1-CEC23FA4D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9185" y="518749"/>
            <a:ext cx="2943117" cy="6049740"/>
          </a:xfrm>
          <a:prstGeom prst="rect">
            <a:avLst/>
          </a:prstGeom>
          <a:ln>
            <a:solidFill>
              <a:schemeClr val="tx1"/>
            </a:solidFill>
          </a:ln>
        </p:spPr>
      </p:pic>
    </p:spTree>
    <p:extLst>
      <p:ext uri="{BB962C8B-B14F-4D97-AF65-F5344CB8AC3E}">
        <p14:creationId xmlns:p14="http://schemas.microsoft.com/office/powerpoint/2010/main" val="34920236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App performance management</a:t>
            </a:r>
          </a:p>
        </p:txBody>
      </p:sp>
      <p:sp>
        <p:nvSpPr>
          <p:cNvPr id="8" name="Content Placeholder 2">
            <a:extLst>
              <a:ext uri="{FF2B5EF4-FFF2-40B4-BE49-F238E27FC236}">
                <a16:creationId xmlns:a16="http://schemas.microsoft.com/office/drawing/2014/main" id="{163678E5-2C22-4492-A228-F5A4D7D7DC65}"/>
              </a:ext>
            </a:extLst>
          </p:cNvPr>
          <p:cNvSpPr txBox="1">
            <a:spLocks/>
          </p:cNvSpPr>
          <p:nvPr/>
        </p:nvSpPr>
        <p:spPr>
          <a:xfrm>
            <a:off x="930167" y="1529070"/>
            <a:ext cx="4635062"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Runtime Application Insights Status Monitor</a:t>
            </a:r>
          </a:p>
        </p:txBody>
      </p:sp>
      <p:pic>
        <p:nvPicPr>
          <p:cNvPr id="7" name="picture" descr="Screenshot of the Application Insights Status Monitor." title="Application Insights Status Monitor">
            <a:extLst>
              <a:ext uri="{FF2B5EF4-FFF2-40B4-BE49-F238E27FC236}">
                <a16:creationId xmlns:a16="http://schemas.microsoft.com/office/drawing/2014/main" id="{C8623697-5D7A-4D11-8876-5C19EFA02A22}"/>
              </a:ext>
            </a:extLst>
          </p:cNvPr>
          <p:cNvPicPr/>
          <p:nvPr/>
        </p:nvPicPr>
        <p:blipFill>
          <a:blip r:embed="rId3">
            <a:extLst>
              <a:ext uri="{28A0092B-C50C-407E-A947-70E740481C1C}">
                <a14:useLocalDpi xmlns:a14="http://schemas.microsoft.com/office/drawing/2010/main" val="0"/>
              </a:ext>
            </a:extLst>
          </a:blip>
          <a:stretch>
            <a:fillRect/>
          </a:stretch>
        </p:blipFill>
        <p:spPr>
          <a:xfrm>
            <a:off x="269240" y="2773499"/>
            <a:ext cx="5878112" cy="2283936"/>
          </a:xfrm>
          <a:prstGeom prst="rect">
            <a:avLst/>
          </a:prstGeom>
        </p:spPr>
      </p:pic>
      <p:sp>
        <p:nvSpPr>
          <p:cNvPr id="9" name="Content Placeholder 2">
            <a:extLst>
              <a:ext uri="{FF2B5EF4-FFF2-40B4-BE49-F238E27FC236}">
                <a16:creationId xmlns:a16="http://schemas.microsoft.com/office/drawing/2014/main" id="{083D6876-1067-4483-98A7-6FE83403D3F3}"/>
              </a:ext>
            </a:extLst>
          </p:cNvPr>
          <p:cNvSpPr txBox="1">
            <a:spLocks/>
          </p:cNvSpPr>
          <p:nvPr/>
        </p:nvSpPr>
        <p:spPr>
          <a:xfrm>
            <a:off x="6476472" y="1750669"/>
            <a:ext cx="5043295" cy="6278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Service map</a:t>
            </a:r>
          </a:p>
        </p:txBody>
      </p:sp>
      <p:pic>
        <p:nvPicPr>
          <p:cNvPr id="2" name="Picture 1" descr="Screenshot of the Service Map blade." title="Service Map blade">
            <a:extLst>
              <a:ext uri="{FF2B5EF4-FFF2-40B4-BE49-F238E27FC236}">
                <a16:creationId xmlns:a16="http://schemas.microsoft.com/office/drawing/2014/main" id="{94C1ADBF-991C-4936-8EA2-DD4D12F5CB71}"/>
              </a:ext>
            </a:extLst>
          </p:cNvPr>
          <p:cNvPicPr>
            <a:picLocks noChangeAspect="1"/>
          </p:cNvPicPr>
          <p:nvPr/>
        </p:nvPicPr>
        <p:blipFill>
          <a:blip r:embed="rId4"/>
          <a:stretch>
            <a:fillRect/>
          </a:stretch>
        </p:blipFill>
        <p:spPr>
          <a:xfrm>
            <a:off x="6304622" y="2554553"/>
            <a:ext cx="5755770" cy="2774377"/>
          </a:xfrm>
          <a:prstGeom prst="rect">
            <a:avLst/>
          </a:prstGeom>
        </p:spPr>
      </p:pic>
    </p:spTree>
    <p:extLst>
      <p:ext uri="{BB962C8B-B14F-4D97-AF65-F5344CB8AC3E}">
        <p14:creationId xmlns:p14="http://schemas.microsoft.com/office/powerpoint/2010/main" val="189740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DA555-8F21-4D7E-BFDA-90B0E46E5F4C}"/>
              </a:ext>
            </a:extLst>
          </p:cNvPr>
          <p:cNvSpPr>
            <a:spLocks noGrp="1"/>
          </p:cNvSpPr>
          <p:nvPr>
            <p:ph type="title"/>
          </p:nvPr>
        </p:nvSpPr>
        <p:spPr/>
        <p:txBody>
          <a:bodyPr/>
          <a:lstStyle/>
          <a:p>
            <a:r>
              <a:rPr lang="en-US" sz="4400" dirty="0"/>
              <a:t>Solution details – App performance management</a:t>
            </a:r>
          </a:p>
        </p:txBody>
      </p:sp>
      <p:sp>
        <p:nvSpPr>
          <p:cNvPr id="24" name="Content Placeholder 2">
            <a:extLst>
              <a:ext uri="{FF2B5EF4-FFF2-40B4-BE49-F238E27FC236}">
                <a16:creationId xmlns:a16="http://schemas.microsoft.com/office/drawing/2014/main" id="{1C6BD504-890F-499D-BC1F-4E3C129E74D3}"/>
              </a:ext>
            </a:extLst>
          </p:cNvPr>
          <p:cNvSpPr txBox="1">
            <a:spLocks/>
          </p:cNvSpPr>
          <p:nvPr/>
        </p:nvSpPr>
        <p:spPr>
          <a:xfrm>
            <a:off x="376599" y="1345082"/>
            <a:ext cx="6422571"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Global up/down Web tests</a:t>
            </a:r>
          </a:p>
        </p:txBody>
      </p:sp>
      <p:pic>
        <p:nvPicPr>
          <p:cNvPr id="21" name="Picture 20" descr="In the CloudShopWebTest blade, a graph for Web test execution time displays." title="CloudShopWebTest blade">
            <a:extLst>
              <a:ext uri="{FF2B5EF4-FFF2-40B4-BE49-F238E27FC236}">
                <a16:creationId xmlns:a16="http://schemas.microsoft.com/office/drawing/2014/main" id="{AAF4AB7E-19F0-4C00-807E-838F7FC7103F}"/>
              </a:ext>
            </a:extLst>
          </p:cNvPr>
          <p:cNvPicPr/>
          <p:nvPr/>
        </p:nvPicPr>
        <p:blipFill>
          <a:blip r:embed="rId3"/>
          <a:stretch>
            <a:fillRect/>
          </a:stretch>
        </p:blipFill>
        <p:spPr>
          <a:xfrm>
            <a:off x="500179" y="2130398"/>
            <a:ext cx="3086827" cy="3054378"/>
          </a:xfrm>
          <a:prstGeom prst="rect">
            <a:avLst/>
          </a:prstGeom>
          <a:ln w="12700">
            <a:solidFill>
              <a:srgbClr val="505050"/>
            </a:solidFill>
          </a:ln>
        </p:spPr>
      </p:pic>
      <p:pic>
        <p:nvPicPr>
          <p:cNvPr id="22" name="Picture 21" descr="Screenshot of the Azure Application Insights warning box." title="Azure Application Insights warning box">
            <a:extLst>
              <a:ext uri="{FF2B5EF4-FFF2-40B4-BE49-F238E27FC236}">
                <a16:creationId xmlns:a16="http://schemas.microsoft.com/office/drawing/2014/main" id="{D44B0F7D-89EC-4713-8007-8B347A30F403}"/>
              </a:ext>
            </a:extLst>
          </p:cNvPr>
          <p:cNvPicPr/>
          <p:nvPr/>
        </p:nvPicPr>
        <p:blipFill>
          <a:blip r:embed="rId4"/>
          <a:stretch>
            <a:fillRect/>
          </a:stretch>
        </p:blipFill>
        <p:spPr>
          <a:xfrm>
            <a:off x="3587007" y="2130399"/>
            <a:ext cx="3088582" cy="3054378"/>
          </a:xfrm>
          <a:prstGeom prst="rect">
            <a:avLst/>
          </a:prstGeom>
          <a:ln w="12700">
            <a:solidFill>
              <a:srgbClr val="505050"/>
            </a:solidFill>
          </a:ln>
        </p:spPr>
      </p:pic>
      <p:sp>
        <p:nvSpPr>
          <p:cNvPr id="19" name="Content Placeholder 2">
            <a:extLst>
              <a:ext uri="{FF2B5EF4-FFF2-40B4-BE49-F238E27FC236}">
                <a16:creationId xmlns:a16="http://schemas.microsoft.com/office/drawing/2014/main" id="{749DA420-8DF5-4E9B-A38A-E9D77D0FA7CB}"/>
              </a:ext>
            </a:extLst>
          </p:cNvPr>
          <p:cNvSpPr txBox="1">
            <a:spLocks/>
          </p:cNvSpPr>
          <p:nvPr/>
        </p:nvSpPr>
        <p:spPr>
          <a:xfrm>
            <a:off x="7344229" y="1345082"/>
            <a:ext cx="3988217" cy="683264"/>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600" dirty="0">
                <a:solidFill>
                  <a:srgbClr val="FFFFFF"/>
                </a:solidFill>
                <a:latin typeface="+mj-lt"/>
              </a:rPr>
              <a:t>Perf tests</a:t>
            </a:r>
          </a:p>
        </p:txBody>
      </p:sp>
      <p:pic>
        <p:nvPicPr>
          <p:cNvPr id="23" name="Picture 22" descr="Screenshot of the Performance under load graph." title="Performance under load graph">
            <a:extLst>
              <a:ext uri="{FF2B5EF4-FFF2-40B4-BE49-F238E27FC236}">
                <a16:creationId xmlns:a16="http://schemas.microsoft.com/office/drawing/2014/main" id="{7AC3EABD-7B5A-4319-85BC-C0D3CA45E57C}"/>
              </a:ext>
            </a:extLst>
          </p:cNvPr>
          <p:cNvPicPr/>
          <p:nvPr/>
        </p:nvPicPr>
        <p:blipFill>
          <a:blip r:embed="rId5"/>
          <a:stretch>
            <a:fillRect/>
          </a:stretch>
        </p:blipFill>
        <p:spPr>
          <a:xfrm>
            <a:off x="7833873" y="1972946"/>
            <a:ext cx="3342128" cy="2314151"/>
          </a:xfrm>
          <a:prstGeom prst="rect">
            <a:avLst/>
          </a:prstGeom>
          <a:ln w="12700">
            <a:solidFill>
              <a:srgbClr val="505050"/>
            </a:solidFill>
          </a:ln>
        </p:spPr>
      </p:pic>
      <p:sp>
        <p:nvSpPr>
          <p:cNvPr id="26" name="Content Placeholder 2">
            <a:extLst>
              <a:ext uri="{FF2B5EF4-FFF2-40B4-BE49-F238E27FC236}">
                <a16:creationId xmlns:a16="http://schemas.microsoft.com/office/drawing/2014/main" id="{EA8A4178-A39C-4094-AABE-1B2D990F8AAD}"/>
              </a:ext>
            </a:extLst>
          </p:cNvPr>
          <p:cNvSpPr txBox="1">
            <a:spLocks/>
          </p:cNvSpPr>
          <p:nvPr/>
        </p:nvSpPr>
        <p:spPr>
          <a:xfrm>
            <a:off x="4466482" y="5344251"/>
            <a:ext cx="5038455" cy="107106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lgn="ctr">
              <a:buFont typeface="Arial" pitchFamily="34" charset="0"/>
              <a:buNone/>
            </a:pPr>
            <a:r>
              <a:rPr lang="en-US" sz="3200" dirty="0">
                <a:solidFill>
                  <a:srgbClr val="FFFFFF"/>
                </a:solidFill>
                <a:latin typeface="+mj-lt"/>
              </a:rPr>
              <a:t>Integrated  with Application Insights and Analytics</a:t>
            </a:r>
          </a:p>
        </p:txBody>
      </p:sp>
      <p:pic>
        <p:nvPicPr>
          <p:cNvPr id="25" name="Picture 24" descr="Screenshot of the Insights and Analytics tile." title="Insights and Analytics tile">
            <a:extLst>
              <a:ext uri="{FF2B5EF4-FFF2-40B4-BE49-F238E27FC236}">
                <a16:creationId xmlns:a16="http://schemas.microsoft.com/office/drawing/2014/main" id="{1C4B2560-9D99-4854-B554-1531F80C7590}"/>
              </a:ext>
            </a:extLst>
          </p:cNvPr>
          <p:cNvPicPr/>
          <p:nvPr/>
        </p:nvPicPr>
        <p:blipFill>
          <a:blip r:embed="rId6"/>
          <a:stretch>
            <a:fillRect/>
          </a:stretch>
        </p:blipFill>
        <p:spPr>
          <a:xfrm>
            <a:off x="9906224" y="4616086"/>
            <a:ext cx="1153662" cy="1799227"/>
          </a:xfrm>
          <a:prstGeom prst="rect">
            <a:avLst/>
          </a:prstGeom>
          <a:ln w="12700">
            <a:solidFill>
              <a:srgbClr val="505050"/>
            </a:solidFill>
          </a:ln>
        </p:spPr>
      </p:pic>
    </p:spTree>
    <p:extLst>
      <p:ext uri="{BB962C8B-B14F-4D97-AF65-F5344CB8AC3E}">
        <p14:creationId xmlns:p14="http://schemas.microsoft.com/office/powerpoint/2010/main" val="353861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EFEF2-85E9-47D0-92A0-A281157B14F2}"/>
              </a:ext>
            </a:extLst>
          </p:cNvPr>
          <p:cNvSpPr>
            <a:spLocks noGrp="1"/>
          </p:cNvSpPr>
          <p:nvPr>
            <p:ph type="title"/>
          </p:nvPr>
        </p:nvSpPr>
        <p:spPr/>
        <p:txBody>
          <a:bodyPr/>
          <a:lstStyle/>
          <a:p>
            <a:r>
              <a:rPr lang="en-US" sz="4400" dirty="0"/>
              <a:t>Solution Details – Consistency</a:t>
            </a:r>
          </a:p>
        </p:txBody>
      </p:sp>
      <p:sp>
        <p:nvSpPr>
          <p:cNvPr id="5" name="Content Placeholder 2">
            <a:extLst>
              <a:ext uri="{FF2B5EF4-FFF2-40B4-BE49-F238E27FC236}">
                <a16:creationId xmlns:a16="http://schemas.microsoft.com/office/drawing/2014/main" id="{9A6C5059-58C3-44AC-AEC7-4A92509320DD}"/>
              </a:ext>
            </a:extLst>
          </p:cNvPr>
          <p:cNvSpPr txBox="1">
            <a:spLocks/>
          </p:cNvSpPr>
          <p:nvPr/>
        </p:nvSpPr>
        <p:spPr>
          <a:xfrm>
            <a:off x="313606" y="1187630"/>
            <a:ext cx="11450010" cy="643868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Application Insights is an extensible Application Performance Management (APM) service for web developers on multiple platforms</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lang="en-US" sz="3200" dirty="0">
                <a:solidFill>
                  <a:srgbClr val="FFFFFF"/>
                </a:solidFill>
                <a:latin typeface="+mj-lt"/>
                <a:cs typeface="Segoe UI Semilight" panose="020B0402040204020203" pitchFamily="34" charset="0"/>
              </a:rPr>
              <a:t>Each application server will be fitted with the Applications Insight Status Monitor which captures data at runtime and sends it to the Azure Portal (no code changes required)</a:t>
            </a:r>
          </a:p>
          <a:p>
            <a:pPr>
              <a:defRPr/>
            </a:pPr>
            <a:r>
              <a:rPr lang="en-US" sz="3200" dirty="0">
                <a:solidFill>
                  <a:srgbClr val="FFFFFF"/>
                </a:solidFill>
                <a:latin typeface="+mj-lt"/>
                <a:cs typeface="Segoe UI Semilight" panose="020B0402040204020203" pitchFamily="34" charset="0"/>
              </a:rPr>
              <a:t>All of these Applications Insights portals will then be connected to Log Analytics via the Applications Insights solution </a:t>
            </a:r>
          </a:p>
          <a:p>
            <a:pPr>
              <a:defRPr/>
            </a:pPr>
            <a:r>
              <a:rPr lang="en-US" sz="3200" dirty="0">
                <a:solidFill>
                  <a:srgbClr val="FFFFFF"/>
                </a:solidFill>
                <a:latin typeface="+mj-lt"/>
                <a:cs typeface="Segoe UI Semilight" panose="020B0402040204020203" pitchFamily="34" charset="0"/>
              </a:rPr>
              <a:t>Application Insights has many capabilities that meet the monitoring, alerting, testing and dependency drill through that Contoso stated are critical for their deployment</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3200" dirty="0">
              <a:solidFill>
                <a:srgbClr val="FFFFFF"/>
              </a:solidFill>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1"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2120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9" y="1189176"/>
            <a:ext cx="7256099" cy="564462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cannot change the code of any application as a part of this deployment, so all applications monitoring must be done without instrumenting the code.</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lvl="0" indent="0">
              <a:buNone/>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Given that Azure Application insights has the ability to capture application data at run-time using the Status Monitor, FT will have rich application specific information that they have lacked in the past.  This new visibility into their e-commerce implementations is a huge benefit, and a big win for them moving to the platform. This will also work with their existing applications that might remain</a:t>
            </a:r>
            <a:r>
              <a:rPr lang="en-US" sz="2400" dirty="0">
                <a:solidFill>
                  <a:srgbClr val="FFFFFF"/>
                </a:solidFill>
                <a:latin typeface="Segoe UI Semilight" panose="020B0402040204020203" pitchFamily="34" charset="0"/>
                <a:cs typeface="Segoe UI Semilight" panose="020B0402040204020203" pitchFamily="34" charset="0"/>
              </a:rPr>
              <a:t>. on-premises.</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7" name="Picture 6" descr="Screenshot of graphs in the Metrics Explorer blade." title="Metrics Explorer blade">
            <a:extLst>
              <a:ext uri="{FF2B5EF4-FFF2-40B4-BE49-F238E27FC236}">
                <a16:creationId xmlns:a16="http://schemas.microsoft.com/office/drawing/2014/main" id="{B27B14DD-DAC0-43FA-A7D8-22E7CB3381C2}"/>
              </a:ext>
            </a:extLst>
          </p:cNvPr>
          <p:cNvPicPr>
            <a:picLocks noChangeAspect="1"/>
          </p:cNvPicPr>
          <p:nvPr/>
        </p:nvPicPr>
        <p:blipFill>
          <a:blip r:embed="rId3"/>
          <a:stretch>
            <a:fillRect/>
          </a:stretch>
        </p:blipFill>
        <p:spPr>
          <a:xfrm>
            <a:off x="7878462" y="914400"/>
            <a:ext cx="4044298" cy="565408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AE35475-5C6B-4182-A61A-67B32879928D}"/>
              </a:ext>
            </a:extLst>
          </p:cNvPr>
          <p:cNvSpPr txBox="1">
            <a:spLocks/>
          </p:cNvSpPr>
          <p:nvPr/>
        </p:nvSpPr>
        <p:spPr>
          <a:xfrm>
            <a:off x="266920" y="1189176"/>
            <a:ext cx="11501010" cy="219290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None/>
              <a:defRPr/>
            </a:pPr>
            <a:r>
              <a:rPr lang="en-US" sz="2800" dirty="0">
                <a:solidFill>
                  <a:srgbClr val="FFFFFF"/>
                </a:solidFill>
                <a:latin typeface="+mj-lt"/>
                <a:cs typeface="Segoe UI Semilight" panose="020B0402040204020203" pitchFamily="34" charset="0"/>
              </a:rPr>
              <a:t>Objection</a:t>
            </a:r>
          </a:p>
          <a:p>
            <a:pPr marL="0" indent="0">
              <a:buNone/>
              <a:defRPr/>
            </a:pPr>
            <a:r>
              <a:rPr lang="en-US" sz="2000" dirty="0">
                <a:solidFill>
                  <a:srgbClr val="FFFFFF"/>
                </a:solidFill>
                <a:cs typeface="Segoe UI Semilight" panose="020B0402040204020203" pitchFamily="34" charset="0"/>
              </a:rPr>
              <a:t>They believe Microsoft adequately secures the Azure platform, but they are unsure how to detect when hackers are attacking their deployments on the Azure platform. How will Microsoft’s solution ensure we have visibility into our security posture?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050" i="0" u="none" strike="noStrike" kern="1200" cap="none" spc="0" normalizeH="0" baseline="0" noProof="0" dirty="0">
              <a:ln>
                <a:noFill/>
              </a:ln>
              <a:solidFill>
                <a:srgbClr val="FFFFFF"/>
              </a:solidFill>
              <a:effectLst/>
              <a:uLnTx/>
              <a:uFillTx/>
              <a:latin typeface="Segoe UI"/>
              <a:ea typeface="+mn-ea"/>
              <a:cs typeface="+mn-cs"/>
            </a:endParaRPr>
          </a:p>
          <a:p>
            <a:pPr marL="0" lvl="0" indent="0">
              <a:buNone/>
              <a:defRPr/>
            </a:pPr>
            <a:r>
              <a:rPr lang="en-US" sz="2800" dirty="0">
                <a:solidFill>
                  <a:srgbClr val="FFFFFF"/>
                </a:solidFill>
                <a:latin typeface="+mj-lt"/>
                <a:cs typeface="Segoe UI Semilight" panose="020B0402040204020203" pitchFamily="34" charset="0"/>
              </a:rPr>
              <a:t>Potential answer</a:t>
            </a:r>
          </a:p>
        </p:txBody>
      </p:sp>
      <p:sp>
        <p:nvSpPr>
          <p:cNvPr id="3" name="Rectangle 2">
            <a:extLst>
              <a:ext uri="{FF2B5EF4-FFF2-40B4-BE49-F238E27FC236}">
                <a16:creationId xmlns:a16="http://schemas.microsoft.com/office/drawing/2014/main" id="{BD3AA511-0DD2-41EC-A5DC-0FD4BF4621B5}"/>
              </a:ext>
            </a:extLst>
          </p:cNvPr>
          <p:cNvSpPr/>
          <p:nvPr/>
        </p:nvSpPr>
        <p:spPr>
          <a:xfrm>
            <a:off x="5888714" y="3180883"/>
            <a:ext cx="6096000" cy="1015663"/>
          </a:xfrm>
          <a:prstGeom prst="rect">
            <a:avLst/>
          </a:prstGeom>
        </p:spPr>
        <p:txBody>
          <a:bodyPr>
            <a:spAutoFit/>
          </a:bodyPr>
          <a:lstStyle/>
          <a:p>
            <a:pPr marL="0" lvl="1" indent="0">
              <a:buNone/>
              <a:defRPr/>
            </a:pPr>
            <a:r>
              <a:rPr lang="en-US" sz="2000" dirty="0">
                <a:solidFill>
                  <a:srgbClr val="FFFFFF"/>
                </a:solidFill>
                <a:cs typeface="Segoe UI Semilight" panose="020B0402040204020203" pitchFamily="34" charset="0"/>
              </a:rPr>
              <a:t>Network Watcher Traffic Analytics analyzes Network Watcher network security group (NSG) flow logs to provide insights into traffic flow in your Azure cloud. </a:t>
            </a:r>
          </a:p>
        </p:txBody>
      </p:sp>
      <p:sp>
        <p:nvSpPr>
          <p:cNvPr id="4" name="Rectangle 3">
            <a:extLst>
              <a:ext uri="{FF2B5EF4-FFF2-40B4-BE49-F238E27FC236}">
                <a16:creationId xmlns:a16="http://schemas.microsoft.com/office/drawing/2014/main" id="{5E069D14-8F51-4427-AB75-5E6730D73F52}"/>
              </a:ext>
            </a:extLst>
          </p:cNvPr>
          <p:cNvSpPr/>
          <p:nvPr/>
        </p:nvSpPr>
        <p:spPr>
          <a:xfrm>
            <a:off x="337930" y="3180883"/>
            <a:ext cx="5479774" cy="1323439"/>
          </a:xfrm>
          <a:prstGeom prst="rect">
            <a:avLst/>
          </a:prstGeom>
        </p:spPr>
        <p:txBody>
          <a:bodyPr wrap="square">
            <a:spAutoFit/>
          </a:bodyPr>
          <a:lstStyle/>
          <a:p>
            <a:pPr marL="0" lvl="1" indent="0">
              <a:buNone/>
              <a:defRPr/>
            </a:pPr>
            <a:r>
              <a:rPr lang="en-US" sz="2000" dirty="0">
                <a:solidFill>
                  <a:srgbClr val="FFFFFF"/>
                </a:solidFill>
                <a:cs typeface="Segoe UI Semilight" panose="020B0402040204020203" pitchFamily="34" charset="0"/>
              </a:rPr>
              <a:t>Security Center's continuous assessment helps to discover potential security issues, such as systems with missing security updates or exposed network ports.</a:t>
            </a:r>
          </a:p>
        </p:txBody>
      </p:sp>
      <p:pic>
        <p:nvPicPr>
          <p:cNvPr id="7" name="Picture 6" descr="Screenshot of the Security Center overview blade, showing a variety of summary charts" title="Security Center screenshot">
            <a:extLst>
              <a:ext uri="{FF2B5EF4-FFF2-40B4-BE49-F238E27FC236}">
                <a16:creationId xmlns:a16="http://schemas.microsoft.com/office/drawing/2014/main" id="{17780A91-DA9F-4020-86CD-F1B6EE28B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71" y="4504322"/>
            <a:ext cx="4310312" cy="2268011"/>
          </a:xfrm>
          <a:prstGeom prst="rect">
            <a:avLst/>
          </a:prstGeom>
        </p:spPr>
      </p:pic>
      <p:pic>
        <p:nvPicPr>
          <p:cNvPr id="10" name="Picture 9" descr="Screenshot of the Network Watcher Traffic Analytics blade, showing network flow summary charts and links to further reports." title="Network Watcher Traffic Analytics screenshot">
            <a:extLst>
              <a:ext uri="{FF2B5EF4-FFF2-40B4-BE49-F238E27FC236}">
                <a16:creationId xmlns:a16="http://schemas.microsoft.com/office/drawing/2014/main" id="{3F23957A-F429-4596-912B-60D67B6F5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890" y="4336055"/>
            <a:ext cx="4028863" cy="2436278"/>
          </a:xfrm>
          <a:prstGeom prst="rect">
            <a:avLst/>
          </a:prstGeom>
        </p:spPr>
      </p:pic>
    </p:spTree>
    <p:extLst>
      <p:ext uri="{BB962C8B-B14F-4D97-AF65-F5344CB8AC3E}">
        <p14:creationId xmlns:p14="http://schemas.microsoft.com/office/powerpoint/2010/main" val="88543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4C4DFDBE-0CF1-4DE3-B01F-6204346A99A2}"/>
              </a:ext>
            </a:extLst>
          </p:cNvPr>
          <p:cNvSpPr txBox="1">
            <a:spLocks/>
          </p:cNvSpPr>
          <p:nvPr/>
        </p:nvSpPr>
        <p:spPr>
          <a:xfrm>
            <a:off x="266920" y="1214571"/>
            <a:ext cx="8232844" cy="55215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SQL Server is used extensively in their application eco-system.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is concerned about proper configurations and has concerns about how SQL will perform on VMs Azure. The system has to provide feedback on proper configurations and the ability to drill into how the system is performing, even down to the query level, as dependences to their ASP.NET applications. </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i="0" u="none" strike="noStrike" kern="1200" cap="none" spc="0" normalizeH="0" baseline="0" noProof="0" dirty="0">
                <a:ln>
                  <a:noFill/>
                </a:ln>
                <a:solidFill>
                  <a:srgbClr val="FFFFFF"/>
                </a:solidFill>
                <a:effectLst/>
                <a:uLnTx/>
                <a:uFillTx/>
                <a:latin typeface="+mj-lt"/>
                <a:cs typeface="Segoe UI Semilight" panose="020B0402040204020203" pitchFamily="34" charset="0"/>
              </a:rPr>
              <a:t>Potential answer</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The SQL Server Assessment that is part of Security Center can be implemented with just a few clicks by </a:t>
            </a:r>
            <a:r>
              <a:rPr lang="en-US" sz="2400" dirty="0">
                <a:solidFill>
                  <a:srgbClr val="FFFFFF"/>
                </a:solidFill>
                <a:latin typeface="Segoe UI Semilight" panose="020B0402040204020203" pitchFamily="34" charset="0"/>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This assessment will run once a week and the teams can stay ahead potential issues and will have step-by-step remediation’s to know problems and misconfigurations.</a:t>
            </a:r>
          </a:p>
        </p:txBody>
      </p:sp>
      <p:pic>
        <p:nvPicPr>
          <p:cNvPr id="6" name="Picture 5" descr="Screenshot of the Availability and Business continuity section, and Prioritized Recommendations." title="SQL Server Assessment sections">
            <a:extLst>
              <a:ext uri="{FF2B5EF4-FFF2-40B4-BE49-F238E27FC236}">
                <a16:creationId xmlns:a16="http://schemas.microsoft.com/office/drawing/2014/main" id="{A0BD4B66-B100-424E-97DA-694D3143C278}"/>
              </a:ext>
            </a:extLst>
          </p:cNvPr>
          <p:cNvPicPr/>
          <p:nvPr/>
        </p:nvPicPr>
        <p:blipFill>
          <a:blip r:embed="rId3"/>
          <a:stretch>
            <a:fillRect/>
          </a:stretch>
        </p:blipFill>
        <p:spPr>
          <a:xfrm>
            <a:off x="8499764" y="2129941"/>
            <a:ext cx="3425316" cy="2901158"/>
          </a:xfrm>
          <a:prstGeom prst="rect">
            <a:avLst/>
          </a:prstGeom>
          <a:ln w="12700">
            <a:solidFill>
              <a:srgbClr val="505050"/>
            </a:solidFill>
          </a:ln>
        </p:spPr>
      </p:pic>
    </p:spTree>
    <p:extLst>
      <p:ext uri="{BB962C8B-B14F-4D97-AF65-F5344CB8AC3E}">
        <p14:creationId xmlns:p14="http://schemas.microsoft.com/office/powerpoint/2010/main" val="391179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8219159" cy="5459956"/>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lvl="0" indent="0">
              <a:buNone/>
              <a:defRPr/>
            </a:pPr>
            <a:r>
              <a:rPr lang="en-US" sz="2400" dirty="0"/>
              <a:t>Contoso are concerned about the administrative controls. They would like to ensure that only approved administrators have access to manage virtual machines.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Role-Based Access Control (RBAC) to ensure that only approved staff (individuals or groups) are able to manage each deployment.</a:t>
            </a:r>
          </a:p>
          <a:p>
            <a:pPr marL="0" indent="0">
              <a:buNone/>
            </a:pPr>
            <a:r>
              <a:rPr lang="en-US" sz="2400" dirty="0"/>
              <a:t>Read-only or read-write permissions can be applied at the subscription, resource group, or individual resource level.</a:t>
            </a:r>
          </a:p>
          <a:p>
            <a:pPr marL="0" indent="0">
              <a:buNone/>
            </a:pPr>
            <a:r>
              <a:rPr lang="en-US" sz="2400" dirty="0"/>
              <a:t>Contoso can use the built-in role definitions, or create custom role definitions tailored to their precise security needs.</a:t>
            </a: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4" name="Picture 3" descr="Azure portal screenshot showing the built-in roles that are applicable to an Azure Virtual Machine." title="Roles applicable to Virtual Machines">
            <a:extLst>
              <a:ext uri="{FF2B5EF4-FFF2-40B4-BE49-F238E27FC236}">
                <a16:creationId xmlns:a16="http://schemas.microsoft.com/office/drawing/2014/main" id="{742322C0-D170-4DBF-B9C7-B6A46653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6375" y="1832147"/>
            <a:ext cx="3433273" cy="3475834"/>
          </a:xfrm>
          <a:prstGeom prst="rect">
            <a:avLst/>
          </a:prstGeom>
        </p:spPr>
      </p:pic>
    </p:spTree>
    <p:extLst>
      <p:ext uri="{BB962C8B-B14F-4D97-AF65-F5344CB8AC3E}">
        <p14:creationId xmlns:p14="http://schemas.microsoft.com/office/powerpoint/2010/main" val="183875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a:t>
            </a:r>
            <a:r>
              <a:rPr lang="en-US" sz="5400" spc="-75" dirty="0">
                <a:solidFill>
                  <a:srgbClr val="FFFFFF"/>
                </a:solidFill>
              </a:rPr>
              <a:t>Contoso</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3FA9997A-08C0-4856-8DD5-38938C2589F2}"/>
              </a:ext>
            </a:extLst>
          </p:cNvPr>
          <p:cNvSpPr txBox="1">
            <a:spLocks/>
          </p:cNvSpPr>
          <p:nvPr/>
        </p:nvSpPr>
        <p:spPr>
          <a:xfrm>
            <a:off x="268934" y="1427567"/>
            <a:ext cx="11095752" cy="4210383"/>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Holdings is a multi-national holding company headquartered in Los Angeles, CA that owns 48 manufacturing subsidiaries located in North America, Europe and Asia</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These subsidiaries sell their products primarily to either distributors or large retail organizations around the world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Contoso, as the parent company, runs all of their 125 e-commerce based applications, used primarily for business-to-business purchasing by corporate buyers</a:t>
            </a:r>
          </a:p>
          <a:p>
            <a:pPr marL="0" marR="0" lvl="0" indent="0" algn="l" defTabSz="685710" rtl="0" eaLnBrk="1" fontAlgn="auto" latinLnBrk="0" hangingPunct="1">
              <a:lnSpc>
                <a:spcPct val="90000"/>
              </a:lnSpc>
              <a:spcBef>
                <a:spcPct val="20000"/>
              </a:spcBef>
              <a:spcAft>
                <a:spcPts val="882"/>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7918077" cy="5386090"/>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are also concerned about how to control Azure usage without limiting agility. They want to ensure controls are in place across all their subscriptions to prevent usage of un-approved resources.</a:t>
            </a: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a:t>
            </a: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lang="en-US" sz="3200" dirty="0">
                <a:solidFill>
                  <a:srgbClr val="FFFFFF"/>
                </a:solidFill>
                <a:latin typeface="+mj-lt"/>
                <a:cs typeface="Segoe UI Semilight" panose="020B0402040204020203" pitchFamily="34" charset="0"/>
              </a:rPr>
              <a:t>Potential answer</a:t>
            </a:r>
          </a:p>
          <a:p>
            <a:pPr marL="0" indent="0">
              <a:buNone/>
            </a:pPr>
            <a:r>
              <a:rPr lang="en-US" sz="2400" dirty="0"/>
              <a:t>Contoso can use Azure Policy to control which resources can be provisioned. This prevents unapproved resources from being deployed (regardless of RBAC permissions).</a:t>
            </a:r>
          </a:p>
          <a:p>
            <a:pPr marL="0" indent="0">
              <a:buNone/>
            </a:pPr>
            <a:r>
              <a:rPr lang="en-US" sz="2400" dirty="0"/>
              <a:t>By deploying Azure Policy at the Tenant Root Management Group scope, rather than at the Azure subscription scope, the Policy will automatically be applied to all subscriptions within their tenant.</a:t>
            </a:r>
            <a:endParaRPr kumimoji="0" lang="en-US" sz="4000" b="0" i="0" u="none" strike="noStrike" kern="120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pic>
        <p:nvPicPr>
          <p:cNvPr id="3" name="Picture 2" descr="Azure portal screenshot showing a subet of the built-in Azure Policy definitions." title="Some built-in Azure Policy defintions">
            <a:extLst>
              <a:ext uri="{FF2B5EF4-FFF2-40B4-BE49-F238E27FC236}">
                <a16:creationId xmlns:a16="http://schemas.microsoft.com/office/drawing/2014/main" id="{417C3EC6-17CD-40EA-81CE-F31835BB2EB2}"/>
              </a:ext>
            </a:extLst>
          </p:cNvPr>
          <p:cNvPicPr>
            <a:picLocks noChangeAspect="1"/>
          </p:cNvPicPr>
          <p:nvPr/>
        </p:nvPicPr>
        <p:blipFill>
          <a:blip r:embed="rId3"/>
          <a:stretch>
            <a:fillRect/>
          </a:stretch>
        </p:blipFill>
        <p:spPr>
          <a:xfrm>
            <a:off x="8184995" y="1768060"/>
            <a:ext cx="3353849" cy="3640281"/>
          </a:xfrm>
          <a:prstGeom prst="rect">
            <a:avLst/>
          </a:prstGeom>
        </p:spPr>
      </p:pic>
    </p:spTree>
    <p:extLst>
      <p:ext uri="{BB962C8B-B14F-4D97-AF65-F5344CB8AC3E}">
        <p14:creationId xmlns:p14="http://schemas.microsoft.com/office/powerpoint/2010/main" val="11713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94234347-90D4-47D3-8EEA-CCF1029EF473}"/>
              </a:ext>
            </a:extLst>
          </p:cNvPr>
          <p:cNvSpPr txBox="1">
            <a:spLocks/>
          </p:cNvSpPr>
          <p:nvPr/>
        </p:nvSpPr>
        <p:spPr>
          <a:xfrm>
            <a:off x="266918" y="1189176"/>
            <a:ext cx="6334604" cy="2031325"/>
          </a:xfrm>
          <a:prstGeom prst="rect">
            <a:avLst/>
          </a:prstGeom>
        </p:spPr>
        <p:txBody>
          <a:bodyPr vert="horz" wrap="square" lIns="146304" tIns="91440" rIns="146304" bIns="91440" numCol="1"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710"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i="0" u="none" strike="noStrike" kern="1200" cap="none" spc="0" normalizeH="0" baseline="0" noProof="0" dirty="0">
                <a:ln>
                  <a:noFill/>
                </a:ln>
                <a:solidFill>
                  <a:srgbClr val="FFFFFF"/>
                </a:solidFill>
                <a:effectLst/>
                <a:uLnTx/>
                <a:uFillTx/>
                <a:latin typeface="+mj-lt"/>
                <a:cs typeface="Segoe UI Semilight" panose="020B0402040204020203" pitchFamily="34" charset="0"/>
              </a:rPr>
              <a:t>Objection</a:t>
            </a:r>
            <a:r>
              <a:rPr kumimoji="0" lang="en-US" sz="2800" b="1" i="0" u="none" strike="noStrike" kern="1200" cap="none" spc="0" normalizeH="0" baseline="0" noProof="0" dirty="0">
                <a:ln>
                  <a:noFill/>
                </a:ln>
                <a:solidFill>
                  <a:srgbClr val="FFFFFF"/>
                </a:solidFill>
                <a:effectLst/>
                <a:uLnTx/>
                <a:uFillTx/>
                <a:latin typeface="+mj-lt"/>
                <a:cs typeface="Segoe UI Semilight" panose="020B0402040204020203" pitchFamily="34" charset="0"/>
              </a:rPr>
              <a:t> </a:t>
            </a:r>
          </a:p>
          <a:p>
            <a:pPr marL="0" indent="0">
              <a:buNone/>
            </a:pPr>
            <a:r>
              <a:rPr lang="en-US" sz="2400" dirty="0"/>
              <a:t>Contoso would also like to ensure all Azure VMs use best practice disk encryption, with key management in accordance with Contoso company policies.</a:t>
            </a:r>
            <a:endParaRPr lang="en-US" sz="3200" dirty="0">
              <a:solidFill>
                <a:srgbClr val="FFFFFF"/>
              </a:solidFill>
              <a:latin typeface="+mj-lt"/>
              <a:cs typeface="Segoe UI Semilight" panose="020B0402040204020203" pitchFamily="34" charset="0"/>
            </a:endParaRPr>
          </a:p>
        </p:txBody>
      </p:sp>
      <p:pic>
        <p:nvPicPr>
          <p:cNvPr id="4" name="Picture 3" descr="Diagram showing the data flow for Azure Disk Encryption, with keys stored in Key Vault." title="Azure Disk Encryption diagram">
            <a:extLst>
              <a:ext uri="{FF2B5EF4-FFF2-40B4-BE49-F238E27FC236}">
                <a16:creationId xmlns:a16="http://schemas.microsoft.com/office/drawing/2014/main" id="{40C5316E-AF3B-4AE3-9C3A-7E0BB924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10" y="3559055"/>
            <a:ext cx="6164382" cy="2206125"/>
          </a:xfrm>
          <a:prstGeom prst="rect">
            <a:avLst/>
          </a:prstGeom>
        </p:spPr>
      </p:pic>
      <p:sp>
        <p:nvSpPr>
          <p:cNvPr id="5" name="Rectangle 4">
            <a:extLst>
              <a:ext uri="{FF2B5EF4-FFF2-40B4-BE49-F238E27FC236}">
                <a16:creationId xmlns:a16="http://schemas.microsoft.com/office/drawing/2014/main" id="{405A543E-4932-4F7A-8E40-2A60148582F3}"/>
              </a:ext>
            </a:extLst>
          </p:cNvPr>
          <p:cNvSpPr/>
          <p:nvPr/>
        </p:nvSpPr>
        <p:spPr>
          <a:xfrm>
            <a:off x="6913756" y="1189176"/>
            <a:ext cx="4851134" cy="5336846"/>
          </a:xfrm>
          <a:prstGeom prst="rect">
            <a:avLst/>
          </a:prstGeom>
        </p:spPr>
        <p:txBody>
          <a:bodyPr wrap="square">
            <a:spAutoFit/>
          </a:bodyPr>
          <a:lstStyle/>
          <a:p>
            <a:pPr lvl="0" defTabSz="685710">
              <a:lnSpc>
                <a:spcPct val="90000"/>
              </a:lnSpc>
              <a:spcBef>
                <a:spcPct val="20000"/>
              </a:spcBef>
              <a:buSzPct val="90000"/>
              <a:defRPr/>
            </a:pPr>
            <a:r>
              <a:rPr lang="en-US" sz="3200" dirty="0">
                <a:solidFill>
                  <a:srgbClr val="FFFFFF"/>
                </a:solidFill>
                <a:latin typeface="+mj-lt"/>
                <a:cs typeface="Segoe UI Semilight" panose="020B0402040204020203" pitchFamily="34" charset="0"/>
              </a:rPr>
              <a:t>Potential answer</a:t>
            </a:r>
          </a:p>
          <a:p>
            <a:r>
              <a:rPr lang="en-US" sz="2400" dirty="0">
                <a:gradFill>
                  <a:gsLst>
                    <a:gs pos="1250">
                      <a:schemeClr val="tx1"/>
                    </a:gs>
                    <a:gs pos="100000">
                      <a:schemeClr val="tx1"/>
                    </a:gs>
                  </a:gsLst>
                  <a:lin ang="5400000" scaled="0"/>
                </a:gradFill>
              </a:rPr>
              <a:t>All Azure VM disks (both managed and unmanaged) benefit from the always-on Azure Storage Service Encryption, using Microsoft-managed keys.</a:t>
            </a:r>
          </a:p>
          <a:p>
            <a:r>
              <a:rPr lang="en-US" sz="2400" dirty="0">
                <a:gradFill>
                  <a:gsLst>
                    <a:gs pos="1250">
                      <a:schemeClr val="tx1"/>
                    </a:gs>
                    <a:gs pos="100000">
                      <a:schemeClr val="tx1"/>
                    </a:gs>
                  </a:gsLst>
                  <a:lin ang="5400000" scaled="0"/>
                </a:gradFill>
              </a:rPr>
              <a:t>In addition, Azure supports VM-level disk encryption, using </a:t>
            </a:r>
            <a:r>
              <a:rPr lang="en-US" sz="2400" dirty="0" err="1">
                <a:gradFill>
                  <a:gsLst>
                    <a:gs pos="1250">
                      <a:schemeClr val="tx1"/>
                    </a:gs>
                    <a:gs pos="100000">
                      <a:schemeClr val="tx1"/>
                    </a:gs>
                  </a:gsLst>
                  <a:lin ang="5400000" scaled="0"/>
                </a:gradFill>
              </a:rPr>
              <a:t>Bitlocker</a:t>
            </a:r>
            <a:r>
              <a:rPr lang="en-US" sz="2400" dirty="0">
                <a:gradFill>
                  <a:gsLst>
                    <a:gs pos="1250">
                      <a:schemeClr val="tx1"/>
                    </a:gs>
                    <a:gs pos="100000">
                      <a:schemeClr val="tx1"/>
                    </a:gs>
                  </a:gsLst>
                  <a:lin ang="5400000" scaled="0"/>
                </a:gradFill>
              </a:rPr>
              <a:t> (Windows) and DM-Crypt (Linux). This solution takes advantage of Azure Key Vault enabling the customer to control and manage the disk encryption keys.</a:t>
            </a:r>
          </a:p>
        </p:txBody>
      </p:sp>
    </p:spTree>
    <p:extLst>
      <p:ext uri="{BB962C8B-B14F-4D97-AF65-F5344CB8AC3E}">
        <p14:creationId xmlns:p14="http://schemas.microsoft.com/office/powerpoint/2010/main" val="60473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3E1C01F9-7792-4D97-87D8-44DA226C2432}"/>
              </a:ext>
            </a:extLst>
          </p:cNvPr>
          <p:cNvSpPr txBox="1"/>
          <p:nvPr/>
        </p:nvSpPr>
        <p:spPr>
          <a:xfrm>
            <a:off x="559556" y="1618817"/>
            <a:ext cx="9469968" cy="3233465"/>
          </a:xfrm>
          <a:prstGeom prst="rect">
            <a:avLst/>
          </a:prstGeom>
          <a:noFill/>
        </p:spPr>
        <p:txBody>
          <a:bodyPr wrap="square" lIns="134471" tIns="107577" rIns="134471" bIns="107577" rtlCol="0">
            <a:spAutoFit/>
          </a:bodyPr>
          <a:lstStyle/>
          <a:p>
            <a:r>
              <a:rPr lang="en-US" sz="2800" i="1" dirty="0">
                <a:solidFill>
                  <a:srgbClr val="FFFFFF"/>
                </a:solidFill>
                <a:latin typeface="Segoe UI Semilight" panose="020B0402040204020203" pitchFamily="34" charset="0"/>
                <a:cs typeface="Segoe UI Semilight" panose="020B0402040204020203" pitchFamily="34" charset="0"/>
              </a:rPr>
              <a:t>“</a:t>
            </a:r>
            <a:r>
              <a:rPr lang="en-US" sz="2800" i="1" dirty="0">
                <a:solidFill>
                  <a:srgbClr val="FFFFFF"/>
                </a:solidFill>
                <a:latin typeface="+mj-lt"/>
                <a:cs typeface="Segoe UI Semilight" panose="020B0402040204020203" pitchFamily="34" charset="0"/>
              </a:rPr>
              <a:t>As we jump into Azure, I’m confident that we have the right tools to ensure that our systems will perform as needed and be secure. The best part is the visibility our teams have, end-to-end, from the Applications and SQL, down to the infrastructure.”  </a:t>
            </a:r>
          </a:p>
          <a:p>
            <a:endParaRPr lang="en-US" sz="2800" dirty="0">
              <a:solidFill>
                <a:srgbClr val="FFFFFF"/>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 Roberto Milian, VP of Development &amp; IT Operations, FT</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5919185" cy="5484578"/>
          </a:xfrm>
        </p:spPr>
        <p:txBody>
          <a:bodyPr/>
          <a:lstStyle/>
          <a:p>
            <a:pPr marL="0" indent="0">
              <a:buNone/>
            </a:pPr>
            <a:r>
              <a:rPr lang="en-US" sz="2400" i="1" dirty="0"/>
              <a:t>"Contoso is following Microsoft's 'Migrate &gt; Secure &gt; Protect &gt; Monitor &gt; Configure &gt; Govern' framework to plan our Azure migrations and ensure our Azure deployments meet best practices. We need help with certain parts of this process. In particular, we need to better understand how to secure our Azure infrastructure, and how to monitor both our infrastructure and our applications."</a:t>
            </a:r>
          </a:p>
          <a:p>
            <a:endParaRPr lang="en-US" sz="2400" i="1" dirty="0"/>
          </a:p>
          <a:p>
            <a:pPr marL="0" lvl="0" indent="0" algn="r" defTabSz="685710">
              <a:spcAft>
                <a:spcPts val="1200"/>
              </a:spcAft>
              <a:buNone/>
            </a:pPr>
            <a:r>
              <a:rPr lang="en-US" sz="2400" dirty="0">
                <a:solidFill>
                  <a:schemeClr val="tx1"/>
                </a:solidFill>
                <a:cs typeface="Segoe UI Semilight" panose="020B0402040204020203" pitchFamily="34" charset="0"/>
              </a:rPr>
              <a:t>Roberto </a:t>
            </a:r>
            <a:r>
              <a:rPr lang="en-US" sz="2400" dirty="0" err="1">
                <a:solidFill>
                  <a:schemeClr val="tx1"/>
                </a:solidFill>
                <a:cs typeface="Segoe UI Semilight" panose="020B0402040204020203" pitchFamily="34" charset="0"/>
              </a:rPr>
              <a:t>Milian</a:t>
            </a:r>
            <a:br>
              <a:rPr lang="en-US" sz="2400" dirty="0">
                <a:solidFill>
                  <a:schemeClr val="tx1"/>
                </a:solidFill>
                <a:cs typeface="Segoe UI Semilight" panose="020B0402040204020203" pitchFamily="34" charset="0"/>
              </a:rPr>
            </a:br>
            <a:r>
              <a:rPr lang="en-US" sz="2400" dirty="0">
                <a:solidFill>
                  <a:schemeClr val="tx1"/>
                </a:solidFill>
                <a:cs typeface="Segoe UI Semilight" panose="020B0402040204020203" pitchFamily="34" charset="0"/>
              </a:rPr>
              <a:t>VP of Development and IT Operations</a:t>
            </a:r>
          </a:p>
          <a:p>
            <a:pPr marL="252086" lvl="0" indent="-252086" defTabSz="685710">
              <a:spcAft>
                <a:spcPts val="1200"/>
              </a:spcAft>
            </a:pPr>
            <a:endParaRPr lang="en-US" sz="4000" dirty="0"/>
          </a:p>
        </p:txBody>
      </p:sp>
      <p:pic>
        <p:nvPicPr>
          <p:cNvPr id="5" name="Picture 4" descr="Cycle showing Migrate, Secure, Protect, Monitor, Configure, Govern" title="Azure Management lifecycle">
            <a:extLst>
              <a:ext uri="{FF2B5EF4-FFF2-40B4-BE49-F238E27FC236}">
                <a16:creationId xmlns:a16="http://schemas.microsoft.com/office/drawing/2014/main" id="{79F08462-1320-471E-A2EA-448BEA2E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430" y="1404655"/>
            <a:ext cx="5280174" cy="3261735"/>
          </a:xfrm>
          <a:prstGeom prst="rect">
            <a:avLst/>
          </a:prstGeom>
        </p:spPr>
      </p:pic>
    </p:spTree>
    <p:extLst>
      <p:ext uri="{BB962C8B-B14F-4D97-AF65-F5344CB8AC3E}">
        <p14:creationId xmlns:p14="http://schemas.microsoft.com/office/powerpoint/2010/main" val="3874468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5" name="Content Placeholder 2">
            <a:extLst>
              <a:ext uri="{FF2B5EF4-FFF2-40B4-BE49-F238E27FC236}">
                <a16:creationId xmlns:a16="http://schemas.microsoft.com/office/drawing/2014/main" id="{84DD857E-C67E-43B3-AE63-520765BA2E13}"/>
              </a:ext>
            </a:extLst>
          </p:cNvPr>
          <p:cNvSpPr txBox="1">
            <a:spLocks/>
          </p:cNvSpPr>
          <p:nvPr/>
        </p:nvSpPr>
        <p:spPr>
          <a:xfrm>
            <a:off x="269240" y="1189176"/>
            <a:ext cx="11561976" cy="5355312"/>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Contoso’s CIO Jane Fields said in their last executive briefing, “we need to optimize our architecture and move away from our bricks and mortar datacenters, but it must be done in a way where we can retain or even improve our ability to ensure our systems are monitored and secured.”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Recently </a:t>
            </a:r>
            <a:r>
              <a:rPr lang="en-US" sz="2400" dirty="0">
                <a:solidFill>
                  <a:srgbClr val="FFFFFF"/>
                </a:solidFill>
                <a:latin typeface="+mj-lt"/>
              </a:rPr>
              <a:t>Contoso</a:t>
            </a:r>
            <a:r>
              <a:rPr kumimoji="0" lang="en-US" sz="2400" u="none" strike="noStrike" kern="1200" cap="none" spc="0" normalizeH="0" baseline="0" noProof="0" dirty="0">
                <a:ln>
                  <a:noFill/>
                </a:ln>
                <a:solidFill>
                  <a:srgbClr val="FFFFFF"/>
                </a:solidFill>
                <a:effectLst/>
                <a:uLnTx/>
                <a:uFillTx/>
                <a:latin typeface="+mj-lt"/>
              </a:rPr>
              <a:t> has started to investigate what it would take to move from on-premises datacenters to the cloud</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lang="en-US" sz="2400" dirty="0">
              <a:solidFill>
                <a:srgbClr val="FFFFFF"/>
              </a:solidFill>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 majority of their</a:t>
            </a:r>
            <a:r>
              <a:rPr kumimoji="0" lang="en-US" sz="2400" u="none" strike="noStrike" kern="1200" cap="none" spc="0" normalizeH="0" noProof="0" dirty="0">
                <a:ln>
                  <a:noFill/>
                </a:ln>
                <a:solidFill>
                  <a:srgbClr val="FFFFFF"/>
                </a:solidFill>
                <a:effectLst/>
                <a:uLnTx/>
                <a:uFillTx/>
                <a:latin typeface="+mj-lt"/>
              </a:rPr>
              <a:t> </a:t>
            </a:r>
            <a:r>
              <a:rPr kumimoji="0" lang="en-US" sz="2400" u="none" strike="noStrike" kern="1200" cap="none" spc="0" normalizeH="0" baseline="0" noProof="0" dirty="0">
                <a:ln>
                  <a:noFill/>
                </a:ln>
                <a:solidFill>
                  <a:srgbClr val="FFFFFF"/>
                </a:solidFill>
                <a:effectLst/>
                <a:uLnTx/>
                <a:uFillTx/>
                <a:latin typeface="+mj-lt"/>
              </a:rPr>
              <a:t>applications are ASP.NET running on Windows VMs with SQL Server in a traditional N-tier configuration</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u="none" strike="noStrike" kern="1200" cap="none" spc="0" normalizeH="0" baseline="0" noProof="0" dirty="0">
              <a:ln>
                <a:noFill/>
              </a:ln>
              <a:solidFill>
                <a:srgbClr val="FFFFFF"/>
              </a:solidFill>
              <a:effectLst/>
              <a:uLnTx/>
              <a:uFillTx/>
              <a:latin typeface="+mj-lt"/>
            </a:endParaRP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u="none" strike="noStrike" kern="1200" cap="none" spc="0" normalizeH="0" baseline="0" noProof="0" dirty="0">
                <a:ln>
                  <a:noFill/>
                </a:ln>
                <a:solidFill>
                  <a:srgbClr val="FFFFFF"/>
                </a:solidFill>
                <a:effectLst/>
                <a:uLnTx/>
                <a:uFillTx/>
                <a:latin typeface="+mj-lt"/>
              </a:rPr>
              <a:t>Their goal is to lift and shift all of these applications over to the cloud while gaining more control over the applications and improving their security posture</a:t>
            </a:r>
          </a:p>
          <a:p>
            <a:pPr marL="252086" marR="0" lvl="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1" i="1"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284283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5384-AE92-49BA-9C2B-3AA501DD085A}"/>
              </a:ext>
            </a:extLst>
          </p:cNvPr>
          <p:cNvSpPr>
            <a:spLocks noGrp="1"/>
          </p:cNvSpPr>
          <p:nvPr>
            <p:ph type="title"/>
          </p:nvPr>
        </p:nvSpPr>
        <p:spPr/>
        <p:txBody>
          <a:bodyPr/>
          <a:lstStyle/>
          <a:p>
            <a:r>
              <a:rPr lang="en-US" sz="4400" dirty="0"/>
              <a:t>Customer situation</a:t>
            </a:r>
          </a:p>
        </p:txBody>
      </p:sp>
      <p:sp>
        <p:nvSpPr>
          <p:cNvPr id="2" name="Text Placeholder 1">
            <a:extLst>
              <a:ext uri="{FF2B5EF4-FFF2-40B4-BE49-F238E27FC236}">
                <a16:creationId xmlns:a16="http://schemas.microsoft.com/office/drawing/2014/main" id="{79BDA009-44C5-4026-8DFC-B010000A43EF}"/>
              </a:ext>
            </a:extLst>
          </p:cNvPr>
          <p:cNvSpPr>
            <a:spLocks noGrp="1"/>
          </p:cNvSpPr>
          <p:nvPr>
            <p:ph type="body" sz="quarter" idx="10"/>
          </p:nvPr>
        </p:nvSpPr>
        <p:spPr>
          <a:xfrm>
            <a:off x="269238" y="1189176"/>
            <a:ext cx="11653523" cy="4358116"/>
          </a:xfrm>
        </p:spPr>
        <p:txBody>
          <a:bodyPr/>
          <a:lstStyle/>
          <a:p>
            <a:pPr marL="252086" lvl="0" indent="-252086" defTabSz="685710">
              <a:spcAft>
                <a:spcPts val="1200"/>
              </a:spcAft>
            </a:pPr>
            <a:r>
              <a:rPr lang="en-US" sz="2400" dirty="0">
                <a:solidFill>
                  <a:schemeClr val="tx1"/>
                </a:solidFill>
                <a:cs typeface="Segoe UI Semilight" panose="020B0402040204020203" pitchFamily="34" charset="0"/>
              </a:rPr>
              <a:t>Roberto </a:t>
            </a:r>
            <a:r>
              <a:rPr lang="en-US" sz="2400" dirty="0">
                <a:solidFill>
                  <a:srgbClr val="FFFFFF"/>
                </a:solidFill>
                <a:cs typeface="Segoe UI Semilight" panose="020B0402040204020203" pitchFamily="34" charset="0"/>
              </a:rPr>
              <a:t>is heavily investing in DevOps</a:t>
            </a:r>
          </a:p>
          <a:p>
            <a:pPr marL="252086" lvl="0" indent="-252086" defTabSz="685710">
              <a:spcAft>
                <a:spcPts val="1200"/>
              </a:spcAft>
            </a:pPr>
            <a:r>
              <a:rPr lang="en-US" sz="2400" dirty="0">
                <a:solidFill>
                  <a:srgbClr val="FFFFFF"/>
                </a:solidFill>
                <a:cs typeface="Segoe UI Semilight" panose="020B0402040204020203" pitchFamily="34" charset="0"/>
              </a:rPr>
              <a:t>Contoso is looking for management tools that will allow them to have a full end-to-end view of both the infrastructure’s status and application’s performance</a:t>
            </a:r>
          </a:p>
          <a:p>
            <a:pPr marL="252086" lvl="0" indent="-252086" defTabSz="685710">
              <a:spcAft>
                <a:spcPts val="1200"/>
              </a:spcAft>
            </a:pPr>
            <a:r>
              <a:rPr lang="en-US" sz="2400" dirty="0">
                <a:solidFill>
                  <a:srgbClr val="FFFFFF"/>
                </a:solidFill>
                <a:cs typeface="Segoe UI Semilight" panose="020B0402040204020203" pitchFamily="34" charset="0"/>
              </a:rPr>
              <a:t>Contoso does not have time or money to instrument the applications, but they realize that they need deeper understanding of their applications as they have had performance issues in the past</a:t>
            </a:r>
          </a:p>
          <a:p>
            <a:pPr marL="252086" lvl="0" indent="-252086" defTabSz="685710">
              <a:spcAft>
                <a:spcPts val="1200"/>
              </a:spcAft>
            </a:pPr>
            <a:r>
              <a:rPr lang="en-US" sz="2400" dirty="0">
                <a:solidFill>
                  <a:srgbClr val="FFFFFF"/>
                </a:solidFill>
                <a:cs typeface="Segoe UI Semilight" panose="020B0402040204020203" pitchFamily="34" charset="0"/>
              </a:rPr>
              <a:t>Contoso also wants a customizable dashboard, security tools and mobile access to all of these systems with the ability get notified when there are issues</a:t>
            </a:r>
          </a:p>
          <a:p>
            <a:pPr marL="0" indent="0">
              <a:buNone/>
            </a:pPr>
            <a:endParaRPr lang="en-US" sz="4000" dirty="0"/>
          </a:p>
        </p:txBody>
      </p:sp>
    </p:spTree>
    <p:extLst>
      <p:ext uri="{BB962C8B-B14F-4D97-AF65-F5344CB8AC3E}">
        <p14:creationId xmlns:p14="http://schemas.microsoft.com/office/powerpoint/2010/main" val="1197014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Content Placeholder 2">
            <a:extLst>
              <a:ext uri="{FF2B5EF4-FFF2-40B4-BE49-F238E27FC236}">
                <a16:creationId xmlns:a16="http://schemas.microsoft.com/office/drawing/2014/main" id="{2DD5A77E-50B9-4F44-BE7F-68854D27C58F}"/>
              </a:ext>
            </a:extLst>
          </p:cNvPr>
          <p:cNvSpPr txBox="1">
            <a:spLocks/>
          </p:cNvSpPr>
          <p:nvPr/>
        </p:nvSpPr>
        <p:spPr>
          <a:xfrm>
            <a:off x="266920" y="1189176"/>
            <a:ext cx="11226074" cy="2991588"/>
          </a:xfrm>
          <a:prstGeom prst="rect">
            <a:avLst/>
          </a:prstGeom>
        </p:spPr>
        <p:txBody>
          <a:bodyPr vert="horz" wrap="square" lIns="146304" tIns="91440" rIns="146304" bIns="91440" rtlCol="0">
            <a:spAutoFit/>
          </a:bodyPr>
          <a:lst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1912" kern="1200" spc="0" baseline="0">
                <a:gradFill>
                  <a:gsLst>
                    <a:gs pos="1250">
                      <a:schemeClr val="tx1"/>
                    </a:gs>
                    <a:gs pos="100000">
                      <a:schemeClr val="tx1"/>
                    </a:gs>
                  </a:gsLst>
                  <a:lin ang="5400000" scaled="0"/>
                </a:gradFill>
                <a:latin typeface="+mn-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wants to continue to embrace their move toward DevOps techniques as they move to Azure, especially infrastructure as Code and automated configuration management for their applications</a:t>
            </a: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mj-lt"/>
              <a:cs typeface="Segoe UI Semilight" panose="020B0402040204020203" pitchFamily="34" charset="0"/>
            </a:endParaRPr>
          </a:p>
          <a:p>
            <a:pPr marL="252086" marR="0" lvl="0" indent="-252086" algn="l" defTabSz="685710" rtl="0" eaLnBrk="1" fontAlgn="ctr" latinLnBrk="0" hangingPunct="1">
              <a:lnSpc>
                <a:spcPct val="100000"/>
              </a:lnSpc>
              <a:spcBef>
                <a:spcPct val="20000"/>
              </a:spcBef>
              <a:spcAft>
                <a:spcPts val="0"/>
              </a:spcAft>
              <a:buClrTx/>
              <a:buSzPct val="90000"/>
              <a:buFont typeface="Arial" pitchFamily="34" charset="0"/>
              <a:buChar char="•"/>
              <a:tabLst/>
              <a:defRPr/>
            </a:pPr>
            <a:r>
              <a:rPr lang="en-US" sz="2400" dirty="0">
                <a:solidFill>
                  <a:srgbClr val="FFFFFF"/>
                </a:solidFill>
                <a:latin typeface="+mj-lt"/>
                <a:cs typeface="Segoe UI Semilight" panose="020B0402040204020203" pitchFamily="34" charset="0"/>
              </a:rPr>
              <a:t>Contoso</a:t>
            </a:r>
            <a:r>
              <a:rPr kumimoji="0" lang="en-US" sz="2400" b="0" i="0" u="none" strike="noStrike" kern="1200" cap="none" spc="0" normalizeH="0" baseline="0" noProof="0" dirty="0">
                <a:ln>
                  <a:noFill/>
                </a:ln>
                <a:solidFill>
                  <a:srgbClr val="FFFFFF"/>
                </a:solidFill>
                <a:effectLst/>
                <a:uLnTx/>
                <a:uFillTx/>
                <a:latin typeface="+mj-lt"/>
                <a:cs typeface="Segoe UI Semilight" panose="020B0402040204020203" pitchFamily="34" charset="0"/>
              </a:rPr>
              <a:t> needs to ensure that all of the diagnostic data for the systems are rolled up together to support their ability to troubleshoot outages and determine correlations between issues and errors to determine root cause of problems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1A63C-6F1A-4B3E-9D31-33CC8CA7DDCE}"/>
              </a:ext>
            </a:extLst>
          </p:cNvPr>
          <p:cNvSpPr>
            <a:spLocks noGrp="1"/>
          </p:cNvSpPr>
          <p:nvPr>
            <p:ph type="title"/>
          </p:nvPr>
        </p:nvSpPr>
        <p:spPr/>
        <p:txBody>
          <a:bodyPr/>
          <a:lstStyle/>
          <a:p>
            <a:r>
              <a:rPr lang="en-US" sz="4400" dirty="0"/>
              <a:t>Customer needs</a:t>
            </a:r>
          </a:p>
        </p:txBody>
      </p:sp>
      <p:sp>
        <p:nvSpPr>
          <p:cNvPr id="7" name="Text Placeholder 6">
            <a:extLst>
              <a:ext uri="{FF2B5EF4-FFF2-40B4-BE49-F238E27FC236}">
                <a16:creationId xmlns:a16="http://schemas.microsoft.com/office/drawing/2014/main" id="{444522C5-0C02-46FE-BB28-7EB52F532061}"/>
              </a:ext>
            </a:extLst>
          </p:cNvPr>
          <p:cNvSpPr>
            <a:spLocks noGrp="1"/>
          </p:cNvSpPr>
          <p:nvPr>
            <p:ph type="body" sz="quarter" idx="10"/>
          </p:nvPr>
        </p:nvSpPr>
        <p:spPr>
          <a:xfrm>
            <a:off x="271557" y="1189176"/>
            <a:ext cx="11653523" cy="4707892"/>
          </a:xfrm>
        </p:spPr>
        <p:txBody>
          <a:bodyPr/>
          <a:lstStyle/>
          <a:p>
            <a:pPr marL="0" lvl="0" indent="0">
              <a:lnSpc>
                <a:spcPct val="100000"/>
              </a:lnSpc>
              <a:buNone/>
            </a:pPr>
            <a:r>
              <a:rPr lang="en-US" sz="3600" dirty="0"/>
              <a:t>Contoso needs a full infrastructure monitoring and management solution that has the following abilities: </a:t>
            </a:r>
          </a:p>
          <a:p>
            <a:pPr marL="0" lvl="0" indent="0">
              <a:buNone/>
            </a:pPr>
            <a:endParaRPr lang="en-US" sz="2000" dirty="0"/>
          </a:p>
          <a:p>
            <a:pPr>
              <a:lnSpc>
                <a:spcPct val="150000"/>
              </a:lnSpc>
            </a:pPr>
            <a:r>
              <a:rPr lang="en-US" sz="2800" dirty="0"/>
              <a:t>Capture machine data and make it searchable</a:t>
            </a:r>
          </a:p>
          <a:p>
            <a:pPr>
              <a:lnSpc>
                <a:spcPct val="150000"/>
              </a:lnSpc>
            </a:pPr>
            <a:r>
              <a:rPr lang="en-US" sz="2800" dirty="0"/>
              <a:t>Software Update Management to ensure VMs have the latest patches</a:t>
            </a:r>
          </a:p>
          <a:p>
            <a:pPr>
              <a:lnSpc>
                <a:spcPct val="100000"/>
              </a:lnSpc>
            </a:pPr>
            <a:r>
              <a:rPr lang="en-US" sz="2800" dirty="0"/>
              <a:t>Contoso needs to have the data to answer the question: “what changed?”, which always comes up during service outages</a:t>
            </a:r>
          </a:p>
          <a:p>
            <a:endParaRPr lang="en-US" dirty="0"/>
          </a:p>
        </p:txBody>
      </p:sp>
    </p:spTree>
    <p:extLst>
      <p:ext uri="{BB962C8B-B14F-4D97-AF65-F5344CB8AC3E}">
        <p14:creationId xmlns:p14="http://schemas.microsoft.com/office/powerpoint/2010/main" val="1663890479"/>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5766</Words>
  <Application>Microsoft Office PowerPoint</Application>
  <PresentationFormat>Widescreen</PresentationFormat>
  <Paragraphs>563</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Semilight</vt:lpstr>
      <vt:lpstr>Wingdings</vt:lpstr>
      <vt:lpstr>2_Server and Cloud 2013</vt:lpstr>
      <vt:lpstr>C+E Readiness Template</vt:lpstr>
      <vt:lpstr>Azure security and management </vt:lpstr>
      <vt:lpstr>Abstract and learning objectives</vt:lpstr>
      <vt:lpstr>Step 1: Review the customer case study</vt:lpstr>
      <vt:lpstr>Customer situation - Contoso  </vt:lpstr>
      <vt:lpstr>Customer situation</vt:lpstr>
      <vt:lpstr>Customer situation</vt:lpstr>
      <vt:lpstr>Customer situation</vt:lpstr>
      <vt:lpstr>Customer needs </vt:lpstr>
      <vt:lpstr>Customer needs</vt:lpstr>
      <vt:lpstr>Customer needs</vt:lpstr>
      <vt:lpstr>Customer needs</vt:lpstr>
      <vt:lpstr>Customer needs</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Proof of concept solution</vt:lpstr>
      <vt:lpstr>Solution Details – Resource Manager Templates</vt:lpstr>
      <vt:lpstr>Solution Details –Azure Automation</vt:lpstr>
      <vt:lpstr>DevOps – People, process, and tools</vt:lpstr>
      <vt:lpstr>Solution details – Azure Monitor</vt:lpstr>
      <vt:lpstr>Solution Details – Azure Monitor</vt:lpstr>
      <vt:lpstr>Solution details – Log Analytics</vt:lpstr>
      <vt:lpstr>Solution details – Management and monitoring</vt:lpstr>
      <vt:lpstr>Solution details – Log Analytics Query Example</vt:lpstr>
      <vt:lpstr>Solution details – Management and monitoring</vt:lpstr>
      <vt:lpstr>Solution details – Mobile solution</vt:lpstr>
      <vt:lpstr>Solution details – App performance management</vt:lpstr>
      <vt:lpstr>Solution details – App performance management</vt:lpstr>
      <vt:lpstr>Solution Details – Consistency</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2018-05-20T21:27:44Z</dcterms:created>
  <dcterms:modified xsi:type="dcterms:W3CDTF">2018-07-05T18:35:56Z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2018-05-20T21:29:30.1629119Z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